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256" r:id="rId2"/>
    <p:sldId id="529" r:id="rId3"/>
    <p:sldId id="530" r:id="rId4"/>
    <p:sldId id="470" r:id="rId5"/>
    <p:sldId id="471" r:id="rId6"/>
    <p:sldId id="472" r:id="rId7"/>
    <p:sldId id="473" r:id="rId8"/>
    <p:sldId id="474" r:id="rId9"/>
    <p:sldId id="475" r:id="rId10"/>
    <p:sldId id="476" r:id="rId11"/>
    <p:sldId id="477" r:id="rId12"/>
    <p:sldId id="478" r:id="rId13"/>
    <p:sldId id="479" r:id="rId14"/>
    <p:sldId id="480" r:id="rId15"/>
    <p:sldId id="481" r:id="rId16"/>
    <p:sldId id="482" r:id="rId17"/>
    <p:sldId id="483" r:id="rId18"/>
    <p:sldId id="484" r:id="rId19"/>
    <p:sldId id="485" r:id="rId20"/>
    <p:sldId id="486" r:id="rId21"/>
    <p:sldId id="487" r:id="rId22"/>
    <p:sldId id="488" r:id="rId23"/>
    <p:sldId id="489" r:id="rId24"/>
    <p:sldId id="490" r:id="rId25"/>
    <p:sldId id="491" r:id="rId26"/>
    <p:sldId id="492" r:id="rId27"/>
    <p:sldId id="493" r:id="rId28"/>
    <p:sldId id="494" r:id="rId29"/>
    <p:sldId id="495" r:id="rId30"/>
    <p:sldId id="496" r:id="rId31"/>
    <p:sldId id="497" r:id="rId32"/>
    <p:sldId id="498" r:id="rId33"/>
    <p:sldId id="499" r:id="rId34"/>
    <p:sldId id="500" r:id="rId35"/>
    <p:sldId id="501" r:id="rId36"/>
    <p:sldId id="502" r:id="rId37"/>
    <p:sldId id="503"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22" r:id="rId57"/>
    <p:sldId id="523" r:id="rId58"/>
    <p:sldId id="524" r:id="rId59"/>
    <p:sldId id="525" r:id="rId60"/>
    <p:sldId id="526" r:id="rId61"/>
    <p:sldId id="527" r:id="rId62"/>
    <p:sldId id="528"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7221" autoAdjust="0"/>
  </p:normalViewPr>
  <p:slideViewPr>
    <p:cSldViewPr snapToGrid="0" snapToObjects="1">
      <p:cViewPr varScale="1">
        <p:scale>
          <a:sx n="42" d="100"/>
          <a:sy n="42" d="100"/>
        </p:scale>
        <p:origin x="-2840" y="-112"/>
      </p:cViewPr>
      <p:guideLst>
        <p:guide orient="horz" pos="2160"/>
        <p:guide pos="583"/>
      </p:guideLst>
    </p:cSldViewPr>
  </p:slideViewPr>
  <p:outlineViewPr>
    <p:cViewPr>
      <p:scale>
        <a:sx n="33" d="100"/>
        <a:sy n="33" d="100"/>
      </p:scale>
      <p:origin x="0" y="12672"/>
    </p:cViewPr>
    <p:sldLst>
      <p:sld r:id="rId1" collapse="1"/>
      <p:sld r:id="rId2" collapse="1"/>
      <p:sld r:id="rId3" collapse="1"/>
      <p:sld r:id="rId4"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4" Type="http://schemas.openxmlformats.org/officeDocument/2006/relationships/slide" Target="slides/slide12.xml"/><Relationship Id="rId1" Type="http://schemas.openxmlformats.org/officeDocument/2006/relationships/slide" Target="slides/slide7.xml"/><Relationship Id="rId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1/30/14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 a mistake – the boxes are quartiles (25% of all data);</a:t>
            </a:r>
            <a:r>
              <a:rPr lang="en-US" baseline="0" dirty="0" smtClean="0"/>
              <a:t> the lines are ‘extremes’ (75% of all observations)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65428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Prerequisite: multiple visualizations of the same data (e.g., visualizations of different projections)</a:t>
            </a:r>
          </a:p>
          <a:p>
            <a:r>
              <a:rPr lang="en-US">
                <a:latin typeface="Arial" charset="0"/>
                <a:ea typeface="ＭＳ Ｐゴシック" charset="0"/>
                <a:cs typeface="ＭＳ Ｐゴシック" charset="0"/>
              </a:rPr>
              <a:t>Interactive changes made in one visualization are automatically reflected in the other visualizations</a:t>
            </a:r>
          </a:p>
          <a:p>
            <a:endParaRPr lang="en-US">
              <a:latin typeface="Arial" charset="0"/>
              <a:ea typeface="ＭＳ Ｐゴシック" charset="0"/>
              <a:cs typeface="ＭＳ Ｐゴシック" charset="0"/>
            </a:endParaRP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8F83B0-20AB-6442-B1A0-B0896A55FAFD}" type="slidenum">
              <a:rPr lang="en-US" sz="1200"/>
              <a:pPr eaLnBrk="1" hangingPunct="1"/>
              <a:t>59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didn’t talk about one other very common kind</a:t>
            </a:r>
            <a:r>
              <a:rPr lang="en-US" baseline="0" dirty="0" smtClean="0"/>
              <a:t> of plot which lets you eyeball correlation – scatter plots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60135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hearst</a:t>
            </a: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377E3E-94BA-004D-A371-9BBEE4FC16F7}" type="slidenum">
              <a:rPr lang="en-US" sz="1200"/>
              <a:pPr eaLnBrk="1" hangingPunct="1"/>
              <a:t>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Lightweight Visualization</a:t>
            </a: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17</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19</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41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Visualization of the multidimensional data using stick figure icons</a:t>
            </a:r>
          </a:p>
          <a:p>
            <a:r>
              <a:rPr lang="en-US">
                <a:latin typeface="Arial" charset="0"/>
                <a:ea typeface="ＭＳ Ｐゴシック" charset="0"/>
                <a:cs typeface="ＭＳ Ｐゴシック" charset="0"/>
              </a:rPr>
              <a:t>Two attributes of the data are mapped to the display axes and the remaining at-tributes are mapped to the angle and/or length of the limbs</a:t>
            </a:r>
          </a:p>
          <a:p>
            <a:r>
              <a:rPr lang="en-US">
                <a:latin typeface="Arial" charset="0"/>
                <a:ea typeface="ＭＳ Ｐゴシック" charset="0"/>
                <a:cs typeface="ＭＳ Ｐゴシック" charset="0"/>
              </a:rPr>
              <a:t>Texture patterns in the visualization show certain data characteristics</a:t>
            </a:r>
          </a:p>
          <a:p>
            <a:endParaRPr lang="en-US">
              <a:latin typeface="Arial" charset="0"/>
              <a:ea typeface="ＭＳ Ｐゴシック" charset="0"/>
              <a:cs typeface="ＭＳ Ｐゴシック" charset="0"/>
            </a:endParaRP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5697A3-FCA5-4741-B590-2AB30ADF383A}" type="slidenum">
              <a:rPr lang="en-US" sz="1200"/>
              <a:pPr eaLnBrk="1" hangingPunct="1"/>
              <a:t>45</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2200">
                <a:latin typeface="Arial" charset="0"/>
                <a:ea typeface="ＭＳ Ｐゴシック" charset="0"/>
                <a:cs typeface="ＭＳ Ｐゴシック" charset="0"/>
              </a:rPr>
              <a:t>Properties of 2D-Graph Drawings</a:t>
            </a:r>
          </a:p>
          <a:p>
            <a:pPr lvl="1">
              <a:lnSpc>
                <a:spcPct val="80000"/>
              </a:lnSpc>
            </a:pPr>
            <a:r>
              <a:rPr lang="en-US" sz="1900">
                <a:latin typeface="Arial" charset="0"/>
                <a:ea typeface="ＭＳ Ｐゴシック" charset="0"/>
              </a:rPr>
              <a:t>planarity (no line crossings)</a:t>
            </a:r>
          </a:p>
          <a:p>
            <a:pPr lvl="1">
              <a:lnSpc>
                <a:spcPct val="80000"/>
              </a:lnSpc>
            </a:pPr>
            <a:r>
              <a:rPr lang="en-US" sz="1900">
                <a:latin typeface="Arial" charset="0"/>
                <a:ea typeface="ＭＳ Ｐゴシック" charset="0"/>
              </a:rPr>
              <a:t>orthogonality (only orthogonal lines)</a:t>
            </a:r>
          </a:p>
          <a:p>
            <a:pPr lvl="1">
              <a:lnSpc>
                <a:spcPct val="80000"/>
              </a:lnSpc>
            </a:pPr>
            <a:r>
              <a:rPr lang="en-US" sz="1900">
                <a:latin typeface="Arial" charset="0"/>
                <a:ea typeface="ＭＳ Ｐゴシック" charset="0"/>
              </a:rPr>
              <a:t>grid property (coordinates of vertices are integers)</a:t>
            </a:r>
          </a:p>
          <a:p>
            <a:pPr>
              <a:lnSpc>
                <a:spcPct val="80000"/>
              </a:lnSpc>
            </a:pPr>
            <a:r>
              <a:rPr lang="en-US" sz="2200">
                <a:latin typeface="Arial" charset="0"/>
                <a:ea typeface="ＭＳ Ｐゴシック" charset="0"/>
                <a:cs typeface="ＭＳ Ｐゴシック" charset="0"/>
              </a:rPr>
              <a:t>Aesthetics Properties (Optimization Goals)</a:t>
            </a:r>
          </a:p>
          <a:p>
            <a:pPr lvl="1">
              <a:lnSpc>
                <a:spcPct val="80000"/>
              </a:lnSpc>
            </a:pPr>
            <a:r>
              <a:rPr lang="en-US" sz="1900">
                <a:latin typeface="Arial" charset="0"/>
                <a:ea typeface="ＭＳ Ｐゴシック" charset="0"/>
              </a:rPr>
              <a:t>minimal number of line crossings</a:t>
            </a:r>
          </a:p>
          <a:p>
            <a:pPr lvl="1">
              <a:lnSpc>
                <a:spcPct val="80000"/>
              </a:lnSpc>
            </a:pPr>
            <a:r>
              <a:rPr lang="en-US" sz="1900">
                <a:latin typeface="Arial" charset="0"/>
                <a:ea typeface="ＭＳ Ｐゴシック" charset="0"/>
              </a:rPr>
              <a:t>optimal display of symmetries</a:t>
            </a:r>
          </a:p>
          <a:p>
            <a:pPr lvl="1">
              <a:lnSpc>
                <a:spcPct val="80000"/>
              </a:lnSpc>
            </a:pPr>
            <a:r>
              <a:rPr lang="en-US" sz="1900">
                <a:latin typeface="Arial" charset="0"/>
                <a:ea typeface="ＭＳ Ｐゴシック" charset="0"/>
              </a:rPr>
              <a:t>optimal display of clusters</a:t>
            </a:r>
          </a:p>
          <a:p>
            <a:pPr lvl="1">
              <a:lnSpc>
                <a:spcPct val="80000"/>
              </a:lnSpc>
            </a:pPr>
            <a:r>
              <a:rPr lang="en-US" sz="1900">
                <a:latin typeface="Arial" charset="0"/>
                <a:ea typeface="ＭＳ Ｐゴシック" charset="0"/>
              </a:rPr>
              <a:t>minimal number of bends in polyline graphs</a:t>
            </a:r>
          </a:p>
          <a:p>
            <a:pPr lvl="1">
              <a:lnSpc>
                <a:spcPct val="80000"/>
              </a:lnSpc>
            </a:pPr>
            <a:r>
              <a:rPr lang="en-US" sz="1900">
                <a:latin typeface="Arial" charset="0"/>
                <a:ea typeface="ＭＳ Ｐゴシック" charset="0"/>
              </a:rPr>
              <a:t>uniform distribution of vertices</a:t>
            </a:r>
          </a:p>
          <a:p>
            <a:pPr lvl="1">
              <a:lnSpc>
                <a:spcPct val="80000"/>
              </a:lnSpc>
            </a:pPr>
            <a:r>
              <a:rPr lang="en-US" sz="1900">
                <a:latin typeface="Arial" charset="0"/>
                <a:ea typeface="ＭＳ Ｐゴシック" charset="0"/>
              </a:rPr>
              <a:t>uniform edge lengths</a:t>
            </a:r>
          </a:p>
          <a:p>
            <a:pPr>
              <a:lnSpc>
                <a:spcPct val="90000"/>
              </a:lnSpc>
            </a:pPr>
            <a:endParaRPr lang="en-US" sz="1100">
              <a:latin typeface="Arial" charset="0"/>
              <a:ea typeface="ＭＳ Ｐゴシック" charset="0"/>
              <a:cs typeface="ＭＳ Ｐゴシック" charset="0"/>
            </a:endParaRP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0A585-FF01-5641-A1FE-B5CFEBABD63C}" type="slidenum">
              <a:rPr lang="en-US" sz="1200"/>
              <a:pPr eaLnBrk="1" hangingPunct="1"/>
              <a:t>48</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Presentation of the data on a perspective wall</a:t>
            </a:r>
          </a:p>
          <a:p>
            <a:r>
              <a:rPr lang="en-US">
                <a:latin typeface="Arial" charset="0"/>
                <a:ea typeface="ＭＳ Ｐゴシック" charset="0"/>
                <a:cs typeface="ＭＳ Ｐゴシック" charset="0"/>
              </a:rPr>
              <a:t>The data outside the focal area are perspectively reduced in size</a:t>
            </a:r>
          </a:p>
          <a:p>
            <a:r>
              <a:rPr lang="en-US">
                <a:latin typeface="Arial" charset="0"/>
                <a:ea typeface="ＭＳ Ｐゴシック" charset="0"/>
                <a:cs typeface="ＭＳ Ｐゴシック" charset="0"/>
              </a:rPr>
              <a:t>The perspective wall is a variant of the bifocal lens</a:t>
            </a:r>
          </a:p>
          <a:p>
            <a:r>
              <a:rPr lang="en-US">
                <a:latin typeface="Arial" charset="0"/>
                <a:ea typeface="ＭＳ Ｐゴシック" charset="0"/>
                <a:cs typeface="ＭＳ Ｐゴシック" charset="0"/>
              </a:rPr>
              <a:t>Display [SA82] which horizontally compresses the sides of the workspace by direct scaling</a:t>
            </a:r>
          </a:p>
          <a:p>
            <a:endParaRPr lang="en-US">
              <a:latin typeface="Arial"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CB1A97-A790-A849-B336-AFEB63BA07F0}" type="slidenum">
              <a:rPr lang="en-US" sz="1200"/>
              <a:pPr eaLnBrk="1" hangingPunct="1"/>
              <a:t>53</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1/30/14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1/30/14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1/30/14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1/30/14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1.png"/><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Visualization  Success Story</a:t>
            </a:r>
          </a:p>
        </p:txBody>
      </p:sp>
      <p:sp>
        <p:nvSpPr>
          <p:cNvPr id="23554" name="Text Box 3"/>
          <p:cNvSpPr txBox="1">
            <a:spLocks noChangeArrowheads="1"/>
          </p:cNvSpPr>
          <p:nvPr/>
        </p:nvSpPr>
        <p:spPr bwMode="auto">
          <a:xfrm>
            <a:off x="1752600" y="33528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Mystery: what is causing a cholera epidemic in London in 1854?</a:t>
            </a:r>
          </a:p>
        </p:txBody>
      </p:sp>
    </p:spTree>
    <p:extLst>
      <p:ext uri="{BB962C8B-B14F-4D97-AF65-F5344CB8AC3E}">
        <p14:creationId xmlns:p14="http://schemas.microsoft.com/office/powerpoint/2010/main" val="1344746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8" name="Rectangle 2"/>
          <p:cNvSpPr>
            <a:spLocks noGrp="1" noChangeArrowheads="1"/>
          </p:cNvSpPr>
          <p:nvPr>
            <p:ph type="title"/>
          </p:nvPr>
        </p:nvSpPr>
        <p:spPr>
          <a:xfrm>
            <a:off x="0" y="0"/>
            <a:ext cx="8534400" cy="990600"/>
          </a:xfrm>
        </p:spPr>
        <p:txBody>
          <a:bodyPr/>
          <a:lstStyle/>
          <a:p>
            <a:r>
              <a:rPr lang="en-US">
                <a:latin typeface="Geneva" charset="0"/>
                <a:ea typeface="ＭＳ Ｐゴシック" charset="0"/>
                <a:cs typeface="ＭＳ Ｐゴシック" charset="0"/>
              </a:rPr>
              <a:t>Visualization  Success Story</a:t>
            </a:r>
          </a:p>
        </p:txBody>
      </p:sp>
      <p:sp>
        <p:nvSpPr>
          <p:cNvPr id="24579" name="Text Box 4"/>
          <p:cNvSpPr txBox="1">
            <a:spLocks noChangeArrowheads="1"/>
          </p:cNvSpPr>
          <p:nvPr/>
        </p:nvSpPr>
        <p:spPr bwMode="auto">
          <a:xfrm>
            <a:off x="6705600" y="4572000"/>
            <a:ext cx="2225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4580" name="Text Box 5"/>
          <p:cNvSpPr txBox="1">
            <a:spLocks noChangeArrowheads="1"/>
          </p:cNvSpPr>
          <p:nvPr/>
        </p:nvSpPr>
        <p:spPr bwMode="auto">
          <a:xfrm>
            <a:off x="6705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4581"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2" name="Picture 7" descr="H:\talks\sigir-tutorial\sno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4" name="Picture 5" descr="H:\talks\sigir-tutorial\sno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35050"/>
            <a:ext cx="6172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963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0" y="0"/>
            <a:ext cx="8534400" cy="990600"/>
          </a:xfrm>
        </p:spPr>
        <p:txBody>
          <a:bodyPr/>
          <a:lstStyle/>
          <a:p>
            <a:r>
              <a:rPr lang="en-US">
                <a:latin typeface="Geneva" charset="0"/>
                <a:ea typeface="ＭＳ Ｐゴシック" charset="0"/>
                <a:cs typeface="ＭＳ Ｐゴシック" charset="0"/>
              </a:rPr>
              <a:t>Visualization  Success Story</a:t>
            </a:r>
          </a:p>
        </p:txBody>
      </p:sp>
      <p:pic>
        <p:nvPicPr>
          <p:cNvPr id="25603"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3234966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Geneva" charset="0"/>
                <a:ea typeface="ＭＳ Ｐゴシック" charset="0"/>
                <a:cs typeface="ＭＳ Ｐゴシック" charset="0"/>
              </a:rPr>
              <a:t>Visualization Success Story</a:t>
            </a:r>
          </a:p>
        </p:txBody>
      </p:sp>
      <p:pic>
        <p:nvPicPr>
          <p:cNvPr id="26626" name="Content Placeholder 3" descr="Picture 38.png"/>
          <p:cNvPicPr>
            <a:picLocks noGrp="1" noChangeAspect="1"/>
          </p:cNvPicPr>
          <p:nvPr>
            <p:ph idx="1"/>
          </p:nvPr>
        </p:nvPicPr>
        <p:blipFill>
          <a:blip r:embed="rId2">
            <a:extLst>
              <a:ext uri="{28A0092B-C50C-407E-A947-70E740481C1C}">
                <a14:useLocalDpi xmlns:a14="http://schemas.microsoft.com/office/drawing/2010/main" val="0"/>
              </a:ext>
            </a:extLst>
          </a:blip>
          <a:srcRect l="-27486" r="-27486"/>
          <a:stretch>
            <a:fillRect/>
          </a:stretch>
        </p:blipFill>
        <p:spPr/>
      </p:pic>
      <p:sp>
        <p:nvSpPr>
          <p:cNvPr id="26627" name="TextBox 4"/>
          <p:cNvSpPr txBox="1">
            <a:spLocks noChangeArrowheads="1"/>
          </p:cNvSpPr>
          <p:nvPr/>
        </p:nvSpPr>
        <p:spPr bwMode="auto">
          <a:xfrm>
            <a:off x="2667000" y="2209800"/>
            <a:ext cx="2944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1927 London Underground</a:t>
            </a:r>
          </a:p>
        </p:txBody>
      </p:sp>
    </p:spTree>
    <p:extLst>
      <p:ext uri="{BB962C8B-B14F-4D97-AF65-F5344CB8AC3E}">
        <p14:creationId xmlns:p14="http://schemas.microsoft.com/office/powerpoint/2010/main" val="19297373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Geneva" charset="0"/>
                <a:ea typeface="ＭＳ Ｐゴシック" charset="0"/>
                <a:cs typeface="ＭＳ Ｐゴシック" charset="0"/>
              </a:rPr>
              <a:t>Visualization Success Story</a:t>
            </a:r>
          </a:p>
        </p:txBody>
      </p:sp>
      <p:pic>
        <p:nvPicPr>
          <p:cNvPr id="27650" name="Content Placeholder 3" descr="Picture 39.png"/>
          <p:cNvPicPr>
            <a:picLocks noGrp="1" noChangeAspect="1"/>
          </p:cNvPicPr>
          <p:nvPr>
            <p:ph idx="1"/>
          </p:nvPr>
        </p:nvPicPr>
        <p:blipFill>
          <a:blip r:embed="rId2">
            <a:extLst>
              <a:ext uri="{28A0092B-C50C-407E-A947-70E740481C1C}">
                <a14:useLocalDpi xmlns:a14="http://schemas.microsoft.com/office/drawing/2010/main" val="0"/>
              </a:ext>
            </a:extLst>
          </a:blip>
          <a:srcRect l="-20161" r="-20161"/>
          <a:stretch>
            <a:fillRect/>
          </a:stretch>
        </p:blipFill>
        <p:spPr>
          <a:xfrm>
            <a:off x="1600200" y="2514600"/>
            <a:ext cx="7772400" cy="3733800"/>
          </a:xfrm>
        </p:spPr>
      </p:pic>
      <p:sp>
        <p:nvSpPr>
          <p:cNvPr id="27651" name="TextBox 4"/>
          <p:cNvSpPr txBox="1">
            <a:spLocks noChangeArrowheads="1"/>
          </p:cNvSpPr>
          <p:nvPr/>
        </p:nvSpPr>
        <p:spPr bwMode="auto">
          <a:xfrm>
            <a:off x="2667000" y="2209800"/>
            <a:ext cx="3059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1990s London Underground</a:t>
            </a:r>
          </a:p>
        </p:txBody>
      </p:sp>
    </p:spTree>
    <p:extLst>
      <p:ext uri="{BB962C8B-B14F-4D97-AF65-F5344CB8AC3E}">
        <p14:creationId xmlns:p14="http://schemas.microsoft.com/office/powerpoint/2010/main" val="2596275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28674" name="Content Placeholder 3" descr="Picture 40.png"/>
          <p:cNvPicPr>
            <a:picLocks noGrp="1" noChangeAspect="1"/>
          </p:cNvPicPr>
          <p:nvPr>
            <p:ph idx="1"/>
          </p:nvPr>
        </p:nvPicPr>
        <p:blipFill>
          <a:blip r:embed="rId2">
            <a:extLst>
              <a:ext uri="{28A0092B-C50C-407E-A947-70E740481C1C}">
                <a14:useLocalDpi xmlns:a14="http://schemas.microsoft.com/office/drawing/2010/main" val="0"/>
              </a:ext>
            </a:extLst>
          </a:blip>
          <a:srcRect l="-18036" r="-18036"/>
          <a:stretch>
            <a:fillRect/>
          </a:stretch>
        </p:blipFill>
        <p:spPr>
          <a:xfrm>
            <a:off x="-802381" y="1300269"/>
            <a:ext cx="10990155" cy="5279137"/>
          </a:xfrm>
        </p:spPr>
      </p:pic>
    </p:spTree>
    <p:extLst>
      <p:ext uri="{BB962C8B-B14F-4D97-AF65-F5344CB8AC3E}">
        <p14:creationId xmlns:p14="http://schemas.microsoft.com/office/powerpoint/2010/main" val="20372253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29698" name="Content Placeholder 3" descr="Picture 41.png"/>
          <p:cNvPicPr>
            <a:picLocks noGrp="1" noChangeAspect="1"/>
          </p:cNvPicPr>
          <p:nvPr>
            <p:ph idx="1"/>
          </p:nvPr>
        </p:nvPicPr>
        <p:blipFill>
          <a:blip r:embed="rId2">
            <a:extLst>
              <a:ext uri="{28A0092B-C50C-407E-A947-70E740481C1C}">
                <a14:useLocalDpi xmlns:a14="http://schemas.microsoft.com/office/drawing/2010/main" val="0"/>
              </a:ext>
            </a:extLst>
          </a:blip>
          <a:srcRect l="-23619" r="-23619"/>
          <a:stretch>
            <a:fillRect/>
          </a:stretch>
        </p:blipFill>
        <p:spPr/>
      </p:pic>
    </p:spTree>
    <p:extLst>
      <p:ext uri="{BB962C8B-B14F-4D97-AF65-F5344CB8AC3E}">
        <p14:creationId xmlns:p14="http://schemas.microsoft.com/office/powerpoint/2010/main" val="34004188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30722" name="Content Placeholder 5" descr="Picture 44.png"/>
          <p:cNvPicPr>
            <a:picLocks noGrp="1" noChangeAspect="1"/>
          </p:cNvPicPr>
          <p:nvPr>
            <p:ph idx="1"/>
          </p:nvPr>
        </p:nvPicPr>
        <p:blipFill>
          <a:blip r:embed="rId3">
            <a:extLst>
              <a:ext uri="{28A0092B-C50C-407E-A947-70E740481C1C}">
                <a14:useLocalDpi xmlns:a14="http://schemas.microsoft.com/office/drawing/2010/main" val="0"/>
              </a:ext>
            </a:extLst>
          </a:blip>
          <a:srcRect l="-18759" r="-18759"/>
          <a:stretch>
            <a:fillRect/>
          </a:stretch>
        </p:blipFill>
        <p:spPr/>
      </p:pic>
    </p:spTree>
    <p:extLst>
      <p:ext uri="{BB962C8B-B14F-4D97-AF65-F5344CB8AC3E}">
        <p14:creationId xmlns:p14="http://schemas.microsoft.com/office/powerpoint/2010/main" val="17097234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Purposes of Information Visualization</a:t>
            </a:r>
          </a:p>
        </p:txBody>
      </p:sp>
      <p:sp>
        <p:nvSpPr>
          <p:cNvPr id="32770" name="Rectangle 3"/>
          <p:cNvSpPr>
            <a:spLocks noGrp="1" noChangeArrowheads="1"/>
          </p:cNvSpPr>
          <p:nvPr>
            <p:ph idx="1"/>
          </p:nvPr>
        </p:nvSpPr>
        <p:spPr/>
        <p:txBody>
          <a:bodyPr/>
          <a:lstStyle/>
          <a:p>
            <a:pPr>
              <a:buFontTx/>
              <a:buNone/>
            </a:pPr>
            <a:r>
              <a:rPr lang="en-US">
                <a:latin typeface="Geneva" charset="0"/>
                <a:ea typeface="ＭＳ Ｐゴシック" charset="0"/>
                <a:cs typeface="ＭＳ Ｐゴシック" charset="0"/>
              </a:rPr>
              <a:t>To help:</a:t>
            </a:r>
          </a:p>
          <a:p>
            <a:pPr>
              <a:buFontTx/>
              <a:buNone/>
            </a:pPr>
            <a:r>
              <a:rPr lang="en-US">
                <a:latin typeface="Geneva" charset="0"/>
                <a:ea typeface="ＭＳ Ｐゴシック" charset="0"/>
                <a:cs typeface="ＭＳ Ｐゴシック" charset="0"/>
              </a:rPr>
              <a:t>		Explore</a:t>
            </a:r>
          </a:p>
          <a:p>
            <a:pPr>
              <a:buFontTx/>
              <a:buNone/>
            </a:pPr>
            <a:r>
              <a:rPr lang="en-US">
                <a:latin typeface="Geneva" charset="0"/>
                <a:ea typeface="ＭＳ Ｐゴシック" charset="0"/>
                <a:cs typeface="ＭＳ Ｐゴシック" charset="0"/>
              </a:rPr>
              <a:t>		Calculate</a:t>
            </a:r>
          </a:p>
          <a:p>
            <a:pPr>
              <a:buFontTx/>
              <a:buNone/>
            </a:pPr>
            <a:r>
              <a:rPr lang="en-US">
                <a:latin typeface="Geneva" charset="0"/>
                <a:ea typeface="ＭＳ Ｐゴシック" charset="0"/>
                <a:cs typeface="ＭＳ Ｐゴシック" charset="0"/>
              </a:rPr>
              <a:t>       Communicate</a:t>
            </a:r>
          </a:p>
          <a:p>
            <a:pPr>
              <a:buFontTx/>
              <a:buNone/>
            </a:pPr>
            <a:r>
              <a:rPr lang="en-US">
                <a:latin typeface="Geneva" charset="0"/>
                <a:ea typeface="ＭＳ Ｐゴシック" charset="0"/>
                <a:cs typeface="ＭＳ Ｐゴシック" charset="0"/>
              </a:rPr>
              <a:t>		Decorate</a:t>
            </a:r>
          </a:p>
        </p:txBody>
      </p:sp>
    </p:spTree>
    <p:extLst>
      <p:ext uri="{BB962C8B-B14F-4D97-AF65-F5344CB8AC3E}">
        <p14:creationId xmlns:p14="http://schemas.microsoft.com/office/powerpoint/2010/main" val="5604408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endParaRPr lang="en-US">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5631" y="1531607"/>
            <a:ext cx="6558338" cy="49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6227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Boxplot [Random Data; 3 times]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1/30/14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pic>
        <p:nvPicPr>
          <p:cNvPr id="8" name="Content Placeholder 7" descr="Screen Shot 2014-01-30 at 10.56.45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761" r="43772" b="24225"/>
          <a:stretch/>
        </p:blipFill>
        <p:spPr>
          <a:xfrm>
            <a:off x="1128943" y="1534736"/>
            <a:ext cx="6105630" cy="5053862"/>
          </a:xfrm>
        </p:spPr>
      </p:pic>
    </p:spTree>
    <p:extLst>
      <p:ext uri="{BB962C8B-B14F-4D97-AF65-F5344CB8AC3E}">
        <p14:creationId xmlns:p14="http://schemas.microsoft.com/office/powerpoint/2010/main" val="34232890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endParaRPr lang="en-US">
              <a:latin typeface="Geneva" charset="0"/>
              <a:ea typeface="ＭＳ Ｐゴシック" charset="0"/>
              <a:cs typeface="ＭＳ Ｐゴシック" charset="0"/>
            </a:endParaRPr>
          </a:p>
        </p:txBody>
      </p:sp>
      <p:pic>
        <p:nvPicPr>
          <p:cNvPr id="35842" name="Picture 2" descr="Picture 4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8429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Two Different Primary Goals: Two Different Types of Viz</a:t>
            </a: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1005227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Two Different Primary Goals: Two Different Types of Viz</a:t>
            </a:r>
          </a:p>
        </p:txBody>
      </p:sp>
      <p:sp>
        <p:nvSpPr>
          <p:cNvPr id="37890" name="Rectangle 3"/>
          <p:cNvSpPr>
            <a:spLocks noGrp="1" noChangeArrowheads="1"/>
          </p:cNvSpPr>
          <p:nvPr>
            <p:ph idx="1"/>
          </p:nvPr>
        </p:nvSpPr>
        <p:spPr/>
        <p:txBody>
          <a:bodyPr/>
          <a:lstStyle/>
          <a:p>
            <a:pPr>
              <a:buFontTx/>
              <a:buNone/>
            </a:pPr>
            <a:r>
              <a:rPr lang="en-US">
                <a:latin typeface="Geneva" charset="0"/>
                <a:ea typeface="ＭＳ Ｐゴシック" charset="0"/>
                <a:cs typeface="ＭＳ Ｐゴシック" charset="0"/>
              </a:rPr>
              <a:t>Explore/Calculate</a:t>
            </a:r>
          </a:p>
          <a:p>
            <a:pPr lvl="1"/>
            <a:r>
              <a:rPr lang="en-US">
                <a:latin typeface="Geneva" charset="0"/>
                <a:ea typeface="ＭＳ Ｐゴシック" charset="0"/>
              </a:rPr>
              <a:t>Analyze	 </a:t>
            </a:r>
          </a:p>
          <a:p>
            <a:pPr lvl="1"/>
            <a:r>
              <a:rPr lang="en-US">
                <a:latin typeface="Geneva" charset="0"/>
                <a:ea typeface="ＭＳ Ｐゴシック" charset="0"/>
              </a:rPr>
              <a:t>Reason about Information </a:t>
            </a:r>
          </a:p>
          <a:p>
            <a:pPr>
              <a:buFontTx/>
              <a:buNone/>
            </a:pPr>
            <a:r>
              <a:rPr lang="en-US" b="1">
                <a:solidFill>
                  <a:srgbClr val="0000FF"/>
                </a:solidFill>
                <a:latin typeface="Geneva" charset="0"/>
                <a:ea typeface="ＭＳ Ｐゴシック" charset="0"/>
                <a:cs typeface="ＭＳ Ｐゴシック" charset="0"/>
              </a:rPr>
              <a:t>Communicate</a:t>
            </a:r>
          </a:p>
          <a:p>
            <a:pPr lvl="1"/>
            <a:r>
              <a:rPr lang="en-US" b="1">
                <a:solidFill>
                  <a:srgbClr val="0000FF"/>
                </a:solidFill>
                <a:latin typeface="Geneva" charset="0"/>
                <a:ea typeface="ＭＳ Ｐゴシック" charset="0"/>
              </a:rPr>
              <a:t>Explain </a:t>
            </a:r>
          </a:p>
          <a:p>
            <a:pPr lvl="1"/>
            <a:r>
              <a:rPr lang="en-US" b="1">
                <a:solidFill>
                  <a:srgbClr val="0000FF"/>
                </a:solidFill>
                <a:latin typeface="Geneva" charset="0"/>
                <a:ea typeface="ＭＳ Ｐゴシック" charset="0"/>
              </a:rPr>
              <a:t>Make Decisions</a:t>
            </a:r>
          </a:p>
          <a:p>
            <a:pPr lvl="1"/>
            <a:r>
              <a:rPr lang="en-US" b="1">
                <a:solidFill>
                  <a:srgbClr val="0000FF"/>
                </a:solidFill>
                <a:latin typeface="Geneva" charset="0"/>
                <a:ea typeface="ＭＳ Ｐゴシック" charset="0"/>
              </a:rPr>
              <a:t>Reason about Information </a:t>
            </a:r>
          </a:p>
        </p:txBody>
      </p:sp>
    </p:spTree>
    <p:extLst>
      <p:ext uri="{BB962C8B-B14F-4D97-AF65-F5344CB8AC3E}">
        <p14:creationId xmlns:p14="http://schemas.microsoft.com/office/powerpoint/2010/main" val="5792101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p:txBody>
          <a:bodyPr/>
          <a:lstStyle/>
          <a:p>
            <a:pPr>
              <a:buFontTx/>
              <a:buNone/>
            </a:pPr>
            <a:r>
              <a:rPr lang="en-US" sz="2400">
                <a:latin typeface="Geneva" charset="0"/>
                <a:ea typeface="ＭＳ Ｐゴシック" charset="0"/>
                <a:cs typeface="ＭＳ Ｐゴシック" charset="0"/>
              </a:rPr>
              <a:t>Make large datasets coherent</a:t>
            </a:r>
          </a:p>
          <a:p>
            <a:pPr lvl="1"/>
            <a:r>
              <a:rPr lang="en-US" sz="2000">
                <a:latin typeface="Geneva" charset="0"/>
                <a:ea typeface="ＭＳ Ｐゴシック" charset="0"/>
              </a:rPr>
              <a:t>Compact</a:t>
            </a:r>
          </a:p>
          <a:p>
            <a:pPr lvl="1"/>
            <a:r>
              <a:rPr lang="en-US" sz="2000">
                <a:latin typeface="Geneva" charset="0"/>
                <a:ea typeface="ＭＳ Ｐゴシック" charset="0"/>
              </a:rPr>
              <a:t>Multivariate</a:t>
            </a:r>
          </a:p>
          <a:p>
            <a:pPr>
              <a:buFontTx/>
              <a:buNone/>
            </a:pPr>
            <a:r>
              <a:rPr lang="en-US" sz="2400">
                <a:latin typeface="Geneva" charset="0"/>
                <a:ea typeface="ＭＳ Ｐゴシック" charset="0"/>
                <a:cs typeface="ＭＳ Ｐゴシック" charset="0"/>
              </a:rPr>
              <a:t>Present information from various viewpoints </a:t>
            </a:r>
          </a:p>
          <a:p>
            <a:pPr>
              <a:buFontTx/>
              <a:buNone/>
            </a:pPr>
            <a:r>
              <a:rPr lang="en-US" sz="2400">
                <a:latin typeface="Geneva" charset="0"/>
                <a:ea typeface="ＭＳ Ｐゴシック" charset="0"/>
                <a:cs typeface="ＭＳ Ｐゴシック" charset="0"/>
              </a:rPr>
              <a:t>Support visual comparisons [Tufte]</a:t>
            </a:r>
          </a:p>
          <a:p>
            <a:pPr>
              <a:buFontTx/>
              <a:buNone/>
            </a:pPr>
            <a:r>
              <a:rPr lang="en-US" sz="2400">
                <a:latin typeface="Geneva" charset="0"/>
                <a:ea typeface="ＭＳ Ｐゴシック" charset="0"/>
                <a:cs typeface="ＭＳ Ｐゴシック" charset="0"/>
              </a:rPr>
              <a:t>Tell stories about the data (</a:t>
            </a:r>
            <a:r>
              <a:rPr lang="en-US" sz="2000">
                <a:latin typeface="Geneva" charset="0"/>
                <a:ea typeface="ＭＳ Ｐゴシック" charset="0"/>
                <a:cs typeface="ＭＳ Ｐゴシック" charset="0"/>
              </a:rPr>
              <a:t>causality &amp; structure...)</a:t>
            </a:r>
          </a:p>
          <a:p>
            <a:pPr>
              <a:buFontTx/>
              <a:buNone/>
            </a:pPr>
            <a:r>
              <a:rPr lang="en-US" sz="2400">
                <a:latin typeface="Geneva" charset="0"/>
                <a:ea typeface="ＭＳ Ｐゴシック" charset="0"/>
                <a:cs typeface="ＭＳ Ｐゴシック" charset="0"/>
              </a:rPr>
              <a:t>Have visual integration (images, words, etc.)</a:t>
            </a:r>
          </a:p>
          <a:p>
            <a:pPr>
              <a:buFontTx/>
              <a:buNone/>
            </a:pPr>
            <a:r>
              <a:rPr lang="en-US" sz="2400">
                <a:latin typeface="Geneva" charset="0"/>
                <a:ea typeface="ＭＳ Ｐゴシック" charset="0"/>
                <a:cs typeface="ＭＳ Ｐゴシック" charset="0"/>
              </a:rPr>
              <a:t>Document for credibility</a:t>
            </a:r>
          </a:p>
          <a:p>
            <a:pPr>
              <a:buFontTx/>
              <a:buNone/>
            </a:pPr>
            <a:endParaRPr lang="en-US" sz="2400">
              <a:latin typeface="Geneva" charset="0"/>
              <a:ea typeface="ＭＳ Ｐゴシック" charset="0"/>
              <a:cs typeface="ＭＳ Ｐゴシック" charset="0"/>
            </a:endParaRPr>
          </a:p>
          <a:p>
            <a:pPr lvl="1"/>
            <a:endParaRPr lang="en-US" sz="2000">
              <a:latin typeface="Geneva" charset="0"/>
              <a:ea typeface="ＭＳ Ｐゴシック" charset="0"/>
            </a:endParaRPr>
          </a:p>
          <a:p>
            <a:endParaRPr lang="en-US" sz="2400">
              <a:latin typeface="Geneva" charset="0"/>
              <a:ea typeface="ＭＳ Ｐゴシック" charset="0"/>
              <a:cs typeface="ＭＳ Ｐゴシック" charset="0"/>
            </a:endParaRPr>
          </a:p>
          <a:p>
            <a:endParaRPr lang="en-US" sz="2400">
              <a:latin typeface="Geneva" charset="0"/>
              <a:ea typeface="ＭＳ Ｐゴシック" charset="0"/>
              <a:cs typeface="ＭＳ Ｐゴシック" charset="0"/>
            </a:endParaRPr>
          </a:p>
          <a:p>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386571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atin typeface="Geneva" charset="0"/>
                <a:ea typeface="ＭＳ Ｐゴシック" charset="0"/>
                <a:cs typeface="ＭＳ Ｐゴシック" charset="0"/>
              </a:rPr>
              <a:t>… But Remember:</a:t>
            </a:r>
          </a:p>
        </p:txBody>
      </p:sp>
      <p:sp>
        <p:nvSpPr>
          <p:cNvPr id="39938" name="Content Placeholder 2"/>
          <p:cNvSpPr>
            <a:spLocks noGrp="1"/>
          </p:cNvSpPr>
          <p:nvPr>
            <p:ph idx="1"/>
          </p:nvPr>
        </p:nvSpPr>
        <p:spPr/>
        <p:txBody>
          <a:bodyPr/>
          <a:lstStyle/>
          <a:p>
            <a:pPr>
              <a:buFontTx/>
              <a:buNone/>
            </a:pP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 </a:t>
            </a:r>
            <a:r>
              <a:rPr lang="en-US" altLang="ja-JP" sz="2000">
                <a:latin typeface="Geneva" charset="0"/>
                <a:ea typeface="ＭＳ Ｐゴシック" charset="0"/>
                <a:cs typeface="ＭＳ Ｐゴシック" charset="0"/>
              </a:rPr>
              <a:t> [Tufte, Beautiful Evidence, p. 136]</a:t>
            </a:r>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40307982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Taking The Viewer Into Account</a:t>
            </a:r>
          </a:p>
        </p:txBody>
      </p:sp>
      <p:sp>
        <p:nvSpPr>
          <p:cNvPr id="228355" name="Rectangle 3"/>
          <p:cNvSpPr>
            <a:spLocks noGrp="1" noChangeArrowheads="1"/>
          </p:cNvSpPr>
          <p:nvPr>
            <p:ph sz="half" idx="1"/>
          </p:nvPr>
        </p:nvSpPr>
        <p:spPr/>
        <p:txBody>
          <a:bodyPr/>
          <a:lstStyle/>
          <a:p>
            <a:pPr>
              <a:buFontTx/>
              <a:buNone/>
            </a:pPr>
            <a:r>
              <a:rPr lang="en-US" sz="2400">
                <a:latin typeface="Geneva" charset="0"/>
                <a:ea typeface="ＭＳ Ｐゴシック" charset="0"/>
                <a:cs typeface="ＭＳ Ｐゴシック" charset="0"/>
              </a:rPr>
              <a:t>Use the eye for pattern recognition: </a:t>
            </a:r>
            <a:br>
              <a:rPr lang="en-US" sz="2400">
                <a:latin typeface="Geneva" charset="0"/>
                <a:ea typeface="ＭＳ Ｐゴシック" charset="0"/>
                <a:cs typeface="ＭＳ Ｐゴシック" charset="0"/>
              </a:rPr>
            </a:br>
            <a:r>
              <a:rPr lang="en-US" sz="2400">
                <a:latin typeface="Geneva" charset="0"/>
                <a:ea typeface="ＭＳ Ｐゴシック" charset="0"/>
                <a:cs typeface="ＭＳ Ｐゴシック" charset="0"/>
              </a:rPr>
              <a:t>people are good at</a:t>
            </a:r>
          </a:p>
          <a:p>
            <a:pPr lvl="1"/>
            <a:r>
              <a:rPr lang="en-US" sz="2000">
                <a:latin typeface="Geneva" charset="0"/>
                <a:ea typeface="ＭＳ Ｐゴシック" charset="0"/>
              </a:rPr>
              <a:t>Scanning </a:t>
            </a:r>
          </a:p>
          <a:p>
            <a:pPr lvl="1"/>
            <a:r>
              <a:rPr lang="en-US" sz="2000">
                <a:latin typeface="Geneva" charset="0"/>
                <a:ea typeface="ＭＳ Ｐゴシック" charset="0"/>
              </a:rPr>
              <a:t>Recognizing </a:t>
            </a:r>
          </a:p>
          <a:p>
            <a:pPr lvl="1"/>
            <a:r>
              <a:rPr lang="en-US" sz="2000">
                <a:latin typeface="Geneva" charset="0"/>
                <a:ea typeface="ＭＳ Ｐゴシック" charset="0"/>
              </a:rPr>
              <a:t>Remembering images</a:t>
            </a:r>
          </a:p>
          <a:p>
            <a:pPr>
              <a:buFontTx/>
              <a:buNone/>
            </a:pPr>
            <a:r>
              <a:rPr lang="en-US" sz="2400">
                <a:latin typeface="Geneva" charset="0"/>
                <a:ea typeface="ＭＳ Ｐゴシック" charset="0"/>
                <a:cs typeface="ＭＳ Ｐゴシック" charset="0"/>
              </a:rPr>
              <a:t>What they do depends on their </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visual query</a:t>
            </a:r>
            <a:r>
              <a:rPr lang="ja-JP" altLang="en-US" sz="2400">
                <a:latin typeface="Geneva" charset="0"/>
                <a:ea typeface="ＭＳ Ｐゴシック" charset="0"/>
                <a:cs typeface="ＭＳ Ｐゴシック" charset="0"/>
              </a:rPr>
              <a:t>”</a:t>
            </a:r>
            <a:endParaRPr lang="en-US" altLang="ja-JP" sz="2400">
              <a:latin typeface="Geneva" charset="0"/>
              <a:ea typeface="ＭＳ Ｐゴシック" charset="0"/>
              <a:cs typeface="ＭＳ Ｐゴシック" charset="0"/>
            </a:endParaRPr>
          </a:p>
          <a:p>
            <a:pPr>
              <a:buFontTx/>
              <a:buNone/>
            </a:pPr>
            <a:r>
              <a:rPr lang="en-US" sz="2400">
                <a:latin typeface="Geneva" charset="0"/>
                <a:ea typeface="ＭＳ Ｐゴシック" charset="0"/>
                <a:cs typeface="ＭＳ Ｐゴシック" charset="0"/>
              </a:rPr>
              <a:t>Tends to be </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just in time</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 </a:t>
            </a:r>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0" end="0"/>
                                            </p:txEl>
                                          </p:spTgt>
                                        </p:tgtEl>
                                        <p:attrNameLst>
                                          <p:attrName>ppt_c</p:attrName>
                                        </p:attrNameLst>
                                      </p:cBhvr>
                                      <p:to>
                                        <a:srgbClr val="FFCCFF"/>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 end="1"/>
                                            </p:txEl>
                                          </p:spTgt>
                                        </p:tgtEl>
                                        <p:attrNameLst>
                                          <p:attrName>ppt_c</p:attrName>
                                        </p:attrNameLst>
                                      </p:cBhvr>
                                      <p:to>
                                        <a:srgbClr val="FFCCFF"/>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2" end="2"/>
                                            </p:txEl>
                                          </p:spTgt>
                                        </p:tgtEl>
                                        <p:attrNameLst>
                                          <p:attrName>ppt_c</p:attrName>
                                        </p:attrNameLst>
                                      </p:cBhvr>
                                      <p:to>
                                        <a:srgbClr val="FFCCFF"/>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3" end="3"/>
                                            </p:txEl>
                                          </p:spTgt>
                                        </p:tgtEl>
                                        <p:attrNameLst>
                                          <p:attrName>ppt_c</p:attrName>
                                        </p:attrNameLst>
                                      </p:cBhvr>
                                      <p:to>
                                        <a:srgbClr val="FFCCFF"/>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35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4" end="4"/>
                                            </p:txEl>
                                          </p:spTgt>
                                        </p:tgtEl>
                                        <p:attrNameLst>
                                          <p:attrName>ppt_c</p:attrName>
                                        </p:attrNameLst>
                                      </p:cBhvr>
                                      <p:to>
                                        <a:srgbClr val="FFCC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835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5" end="5"/>
                                            </p:txEl>
                                          </p:spTgt>
                                        </p:tgtEl>
                                        <p:attrNameLst>
                                          <p:attrName>ppt_c</p:attrName>
                                        </p:attrNameLst>
                                      </p:cBhvr>
                                      <p:to>
                                        <a:srgbClr val="FF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a:latin typeface="Geneva" charset="0"/>
                <a:ea typeface="ＭＳ Ｐゴシック" charset="0"/>
                <a:cs typeface="ＭＳ Ｐゴシック" charset="0"/>
              </a:rPr>
              <a:t>Design Process</a:t>
            </a:r>
          </a:p>
        </p:txBody>
      </p:sp>
      <p:sp>
        <p:nvSpPr>
          <p:cNvPr id="41986" name="Content Placeholder 5"/>
          <p:cNvSpPr>
            <a:spLocks noGrp="1"/>
          </p:cNvSpPr>
          <p:nvPr>
            <p:ph idx="1"/>
          </p:nvPr>
        </p:nvSpPr>
        <p:spPr/>
        <p:txBody>
          <a:bodyPr/>
          <a:lstStyle/>
          <a:p>
            <a:pPr>
              <a:buFontTx/>
              <a:buNone/>
            </a:pPr>
            <a:r>
              <a:rPr lang="en-US" sz="2800">
                <a:latin typeface="Geneva" charset="0"/>
                <a:ea typeface="ＭＳ Ｐゴシック" charset="0"/>
                <a:cs typeface="ＭＳ Ｐゴシック" charset="0"/>
              </a:rPr>
              <a:t>Define the visual query[ies] you wish to support</a:t>
            </a:r>
          </a:p>
          <a:p>
            <a:pPr>
              <a:buFontTx/>
              <a:buNone/>
            </a:pP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a:latin typeface="Geneva" charset="0"/>
                <a:ea typeface="ＭＳ Ｐゴシック" charset="0"/>
                <a:cs typeface="ＭＳ Ｐゴシック" charset="0"/>
              </a:rPr>
              <a:t>”</a:t>
            </a:r>
            <a:endParaRPr lang="en-US" altLang="ja-JP" sz="2800">
              <a:latin typeface="Geneva" charset="0"/>
              <a:ea typeface="ＭＳ Ｐゴシック" charset="0"/>
              <a:cs typeface="ＭＳ Ｐゴシック" charset="0"/>
            </a:endParaRPr>
          </a:p>
          <a:p>
            <a:pPr lvl="1"/>
            <a:r>
              <a:rPr lang="en-US" sz="2400">
                <a:latin typeface="Geneva" charset="0"/>
                <a:ea typeface="ＭＳ Ｐゴシック" charset="0"/>
              </a:rPr>
              <a:t>Patterns </a:t>
            </a:r>
            <a:r>
              <a:rPr lang="en-US" sz="2400">
                <a:latin typeface="Geneva" charset="0"/>
                <a:ea typeface="ＭＳ Ｐゴシック" charset="0"/>
                <a:sym typeface="Wingdings" charset="0"/>
              </a:rPr>
              <a:t> visual system </a:t>
            </a:r>
          </a:p>
          <a:p>
            <a:pPr lvl="1"/>
            <a:r>
              <a:rPr lang="en-US" sz="2400">
                <a:latin typeface="Geneva" charset="0"/>
                <a:ea typeface="ＭＳ Ｐゴシック" charset="0"/>
                <a:sym typeface="Wingdings" charset="0"/>
              </a:rPr>
              <a:t>Cognitive process prediction</a:t>
            </a:r>
          </a:p>
          <a:p>
            <a:pPr lvl="1"/>
            <a:r>
              <a:rPr lang="en-US" sz="240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3557253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z="2800">
                <a:latin typeface="Geneva" charset="0"/>
                <a:ea typeface="ＭＳ Ｐゴシック" charset="0"/>
                <a:cs typeface="ＭＳ Ｐゴシック" charset="0"/>
              </a:rPr>
              <a:t>Key Questions to Ask about a Viz</a:t>
            </a:r>
          </a:p>
        </p:txBody>
      </p:sp>
      <p:sp>
        <p:nvSpPr>
          <p:cNvPr id="251907" name="Rectangle 3"/>
          <p:cNvSpPr>
            <a:spLocks noGrp="1" noChangeArrowheads="1"/>
          </p:cNvSpPr>
          <p:nvPr>
            <p:ph idx="1"/>
          </p:nvPr>
        </p:nvSpPr>
        <p:spPr/>
        <p:txBody>
          <a:bodyPr/>
          <a:lstStyle/>
          <a:p>
            <a:pPr marL="609600" indent="-609600">
              <a:buFont typeface="Wingdings" charset="0"/>
              <a:buAutoNum type="arabicPeriod"/>
            </a:pPr>
            <a:r>
              <a:rPr lang="en-US" sz="2800">
                <a:latin typeface="Geneva" charset="0"/>
                <a:ea typeface="ＭＳ Ｐゴシック" charset="0"/>
                <a:cs typeface="ＭＳ Ｐゴシック" charset="0"/>
              </a:rPr>
              <a:t>What does it teach/show/elucidate?</a:t>
            </a:r>
          </a:p>
          <a:p>
            <a:pPr marL="609600" indent="-609600">
              <a:buFont typeface="Wingdings" charset="0"/>
              <a:buAutoNum type="arabicPeriod"/>
            </a:pPr>
            <a:r>
              <a:rPr lang="en-US" sz="2800">
                <a:latin typeface="Geneva" charset="0"/>
                <a:ea typeface="ＭＳ Ｐゴシック" charset="0"/>
                <a:cs typeface="ＭＳ Ｐゴシック" charset="0"/>
              </a:rPr>
              <a:t>What are some compelling, </a:t>
            </a:r>
            <a:r>
              <a:rPr lang="en-US" sz="2800" i="1" u="sng">
                <a:latin typeface="Geneva" charset="0"/>
                <a:ea typeface="ＭＳ Ｐゴシック" charset="0"/>
                <a:cs typeface="ＭＳ Ｐゴシック" charset="0"/>
              </a:rPr>
              <a:t>useful</a:t>
            </a:r>
            <a:r>
              <a:rPr lang="en-US" sz="2800">
                <a:latin typeface="Geneva" charset="0"/>
                <a:ea typeface="ＭＳ Ｐゴシック" charset="0"/>
                <a:cs typeface="ＭＳ Ｐゴシック" charset="0"/>
              </a:rPr>
              <a:t> examples?  [COPY COPY COPY!]</a:t>
            </a:r>
          </a:p>
          <a:p>
            <a:pPr marL="609600" indent="-609600">
              <a:buFont typeface="Wingdings" charset="0"/>
              <a:buAutoNum type="arabicPeriod"/>
            </a:pPr>
            <a:r>
              <a:rPr lang="en-US" sz="2800">
                <a:latin typeface="Geneva" charset="0"/>
                <a:ea typeface="ＭＳ Ｐゴシック" charset="0"/>
                <a:cs typeface="ＭＳ Ｐゴシック" charset="0"/>
              </a:rPr>
              <a:t>Could it have been done more simply?</a:t>
            </a:r>
          </a:p>
          <a:p>
            <a:pPr marL="609600" indent="-609600">
              <a:buFont typeface="Wingdings" charset="0"/>
              <a:buAutoNum type="arabicPeriod"/>
            </a:pPr>
            <a:r>
              <a:rPr lang="en-US" sz="2800">
                <a:latin typeface="Geneva" charset="0"/>
                <a:ea typeface="ＭＳ Ｐゴシック" charset="0"/>
                <a:cs typeface="ＭＳ Ｐゴシック" charset="0"/>
              </a:rPr>
              <a:t>Have there been usability studies done?  What do they show?</a:t>
            </a:r>
          </a:p>
          <a:p>
            <a:pPr marL="609600" indent="-609600"/>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1255662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a:latin typeface="Geneva" charset="0"/>
              <a:ea typeface="ＭＳ Ｐゴシック" charset="0"/>
              <a:cs typeface="ＭＳ Ｐゴシック" charset="0"/>
            </a:endParaRPr>
          </a:p>
          <a:p>
            <a:pPr>
              <a:buFontTx/>
              <a:buNone/>
            </a:pPr>
            <a:r>
              <a:rPr lang="en-US" sz="2800">
                <a:latin typeface="Geneva" charset="0"/>
                <a:ea typeface="ＭＳ Ｐゴシック" charset="0"/>
                <a:cs typeface="ＭＳ Ｐゴシック" charset="0"/>
              </a:rPr>
              <a:t>Tailor to the application and the domain</a:t>
            </a:r>
          </a:p>
          <a:p>
            <a:pPr>
              <a:buFontTx/>
              <a:buNone/>
            </a:pPr>
            <a:r>
              <a:rPr lang="en-US" sz="2800">
                <a:latin typeface="Geneva" charset="0"/>
                <a:ea typeface="ＭＳ Ｐゴシック" charset="0"/>
                <a:cs typeface="ＭＳ Ｐゴシック" charset="0"/>
              </a:rPr>
              <a:t>Create highly interactive and integrated systems</a:t>
            </a:r>
          </a:p>
          <a:p>
            <a:pPr>
              <a:buFontTx/>
              <a:buNone/>
            </a:pPr>
            <a:r>
              <a:rPr lang="en-US" sz="2800">
                <a:latin typeface="Geneva" charset="0"/>
                <a:ea typeface="ＭＳ Ｐゴシック" charset="0"/>
                <a:cs typeface="ＭＳ Ｐゴシック" charset="0"/>
              </a:rPr>
              <a:t>Embed the visualization within a larger application</a:t>
            </a:r>
          </a:p>
          <a:p>
            <a:pPr>
              <a:buFontTx/>
              <a:buNone/>
            </a:pPr>
            <a:r>
              <a:rPr lang="en-US" sz="2800">
                <a:latin typeface="Geneva" charset="0"/>
                <a:ea typeface="ＭＳ Ｐゴシック" charset="0"/>
                <a:cs typeface="ＭＳ Ｐゴシック" charset="0"/>
              </a:rPr>
              <a:t>Provide alternative views</a:t>
            </a:r>
          </a:p>
          <a:p>
            <a:pPr lvl="1">
              <a:buFont typeface="Wingdings" charset="0"/>
              <a:buNone/>
            </a:pPr>
            <a:endParaRPr lang="en-US">
              <a:latin typeface="Geneva" charset="0"/>
              <a:ea typeface="ＭＳ Ｐゴシック" charset="0"/>
            </a:endParaRPr>
          </a:p>
          <a:p>
            <a:pPr lvl="1">
              <a:buFont typeface="Wingdings" charset="0"/>
              <a:buNone/>
            </a:pPr>
            <a:endParaRPr lang="en-US">
              <a:latin typeface="Geneva" charset="0"/>
              <a:ea typeface="ＭＳ Ｐゴシック" charset="0"/>
            </a:endParaRPr>
          </a:p>
          <a:p>
            <a:pPr lvl="2">
              <a:buFont typeface="Times" charset="0"/>
              <a:buNone/>
            </a:pPr>
            <a:endParaRPr lang="en-US">
              <a:latin typeface="Geneva" charset="0"/>
              <a:ea typeface="ＭＳ Ｐゴシック" charset="0"/>
            </a:endParaRPr>
          </a:p>
        </p:txBody>
      </p:sp>
    </p:spTree>
    <p:extLst>
      <p:ext uri="{BB962C8B-B14F-4D97-AF65-F5344CB8AC3E}">
        <p14:creationId xmlns:p14="http://schemas.microsoft.com/office/powerpoint/2010/main" val="2499450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Case Study: The Journey of the TreeMap</a:t>
            </a:r>
          </a:p>
        </p:txBody>
      </p:sp>
      <p:sp>
        <p:nvSpPr>
          <p:cNvPr id="45058" name="Rectangle 3"/>
          <p:cNvSpPr>
            <a:spLocks noGrp="1" noChangeArrowheads="1"/>
          </p:cNvSpPr>
          <p:nvPr>
            <p:ph type="body" idx="1"/>
          </p:nvPr>
        </p:nvSpPr>
        <p:spPr>
          <a:xfrm>
            <a:off x="1219200" y="2362200"/>
            <a:ext cx="7772400" cy="3733800"/>
          </a:xfrm>
        </p:spPr>
        <p:txBody>
          <a:bodyPr/>
          <a:lstStyle/>
          <a:p>
            <a:pPr>
              <a:buFontTx/>
              <a:buNone/>
            </a:pPr>
            <a:r>
              <a:rPr lang="en-US" sz="2800">
                <a:latin typeface="Geneva" charset="0"/>
                <a:ea typeface="ＭＳ Ｐゴシック" charset="0"/>
                <a:cs typeface="ＭＳ Ｐゴシック" charset="0"/>
              </a:rPr>
              <a:t>The TreeMap (Johnson &amp; Shneiderman </a:t>
            </a: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91)</a:t>
            </a:r>
          </a:p>
          <a:p>
            <a:pPr>
              <a:buFontTx/>
              <a:buNone/>
            </a:pPr>
            <a:r>
              <a:rPr lang="en-US" sz="2800">
                <a:latin typeface="Geneva" charset="0"/>
                <a:ea typeface="ＭＳ Ｐゴシック" charset="0"/>
                <a:cs typeface="ＭＳ Ｐゴシック" charset="0"/>
              </a:rPr>
              <a:t>Idea: </a:t>
            </a:r>
          </a:p>
          <a:p>
            <a:pPr lvl="1"/>
            <a:r>
              <a:rPr lang="en-US" sz="2400">
                <a:latin typeface="Geneva" charset="0"/>
                <a:ea typeface="ＭＳ Ｐゴシック" charset="0"/>
              </a:rPr>
              <a:t>Show a hierarchy as a 2D layout</a:t>
            </a:r>
          </a:p>
          <a:p>
            <a:pPr lvl="1"/>
            <a:r>
              <a:rPr lang="en-US" sz="2400">
                <a:latin typeface="Geneva" charset="0"/>
                <a:ea typeface="ＭＳ Ｐゴシック" charset="0"/>
              </a:rPr>
              <a:t>Fill up the space with rectangles representing objects</a:t>
            </a:r>
          </a:p>
          <a:p>
            <a:pPr lvl="1"/>
            <a:r>
              <a:rPr lang="en-US" sz="2400">
                <a:latin typeface="Geneva" charset="0"/>
                <a:ea typeface="ＭＳ Ｐゴシック" charset="0"/>
              </a:rPr>
              <a:t>Size on screen indicates relative size of underlying objects.</a:t>
            </a:r>
          </a:p>
        </p:txBody>
      </p:sp>
    </p:spTree>
    <p:extLst>
      <p:ext uri="{BB962C8B-B14F-4D97-AF65-F5344CB8AC3E}">
        <p14:creationId xmlns:p14="http://schemas.microsoft.com/office/powerpoint/2010/main" val="1048827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a:t>
            </a:r>
            <a:endParaRPr lang="en-US" dirty="0"/>
          </a:p>
        </p:txBody>
      </p:sp>
      <p:pic>
        <p:nvPicPr>
          <p:cNvPr id="7" name="Content Placeholder 6" descr="Screen Shot 2014-01-30 at 5.18.33 PM.png"/>
          <p:cNvPicPr>
            <a:picLocks noGrp="1" noChangeAspect="1"/>
          </p:cNvPicPr>
          <p:nvPr>
            <p:ph idx="1"/>
          </p:nvPr>
        </p:nvPicPr>
        <p:blipFill>
          <a:blip r:embed="rId3">
            <a:extLst>
              <a:ext uri="{28A0092B-C50C-407E-A947-70E740481C1C}">
                <a14:useLocalDpi xmlns:a14="http://schemas.microsoft.com/office/drawing/2010/main" val="0"/>
              </a:ext>
            </a:extLst>
          </a:blip>
          <a:srcRect l="1481" r="1481"/>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1/30/14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857429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82" name="Rectangle 2"/>
          <p:cNvSpPr>
            <a:spLocks noGrp="1" noChangeArrowheads="1"/>
          </p:cNvSpPr>
          <p:nvPr>
            <p:ph type="title"/>
          </p:nvPr>
        </p:nvSpPr>
        <p:spPr>
          <a:xfrm>
            <a:off x="541338" y="355600"/>
            <a:ext cx="8602662" cy="1143000"/>
          </a:xfrm>
        </p:spPr>
        <p:txBody>
          <a:bodyPr/>
          <a:lstStyle/>
          <a:p>
            <a:r>
              <a:rPr lang="en-US" sz="3200">
                <a:latin typeface="Geneva" charset="0"/>
                <a:ea typeface="ＭＳ Ｐゴシック" charset="0"/>
                <a:cs typeface="ＭＳ Ｐゴシック" charset="0"/>
              </a:rPr>
              <a:t>Early Treemap Applied to File System</a:t>
            </a:r>
            <a:endParaRPr lang="en-US" sz="2000">
              <a:latin typeface="Geneva" charset="0"/>
              <a:ea typeface="ＭＳ Ｐゴシック" charset="0"/>
              <a:cs typeface="ＭＳ Ｐゴシック" charset="0"/>
            </a:endParaRPr>
          </a:p>
        </p:txBody>
      </p:sp>
      <p:pic>
        <p:nvPicPr>
          <p:cNvPr id="46083" name="Picture 3" descr="H:\talks\affiliates99\treemap-fil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1585913"/>
            <a:ext cx="5973762"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57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Treemap Problems</a:t>
            </a:r>
          </a:p>
        </p:txBody>
      </p:sp>
      <p:sp>
        <p:nvSpPr>
          <p:cNvPr id="47106" name="Rectangle 3"/>
          <p:cNvSpPr>
            <a:spLocks noGrp="1" noChangeArrowheads="1"/>
          </p:cNvSpPr>
          <p:nvPr>
            <p:ph idx="1"/>
          </p:nvPr>
        </p:nvSpPr>
        <p:spPr/>
        <p:txBody>
          <a:bodyPr/>
          <a:lstStyle/>
          <a:p>
            <a:pPr>
              <a:buFontTx/>
              <a:buNone/>
            </a:pPr>
            <a:r>
              <a:rPr lang="en-US" sz="2800">
                <a:latin typeface="Geneva" charset="0"/>
                <a:ea typeface="ＭＳ Ｐゴシック" charset="0"/>
                <a:cs typeface="ＭＳ Ｐゴシック" charset="0"/>
              </a:rPr>
              <a:t>Too disorderly</a:t>
            </a:r>
          </a:p>
          <a:p>
            <a:pPr lvl="1"/>
            <a:r>
              <a:rPr lang="en-US" sz="2400">
                <a:latin typeface="Geneva" charset="0"/>
                <a:ea typeface="ＭＳ Ｐゴシック" charset="0"/>
              </a:rPr>
              <a:t>What does adjacency mean?</a:t>
            </a:r>
          </a:p>
          <a:p>
            <a:pPr lvl="1"/>
            <a:r>
              <a:rPr lang="en-US" sz="2400">
                <a:latin typeface="Geneva" charset="0"/>
                <a:ea typeface="ＭＳ Ｐゴシック" charset="0"/>
              </a:rPr>
              <a:t>Aspect ratios uncontrolled leads to lots of skinny boxes that clutter</a:t>
            </a:r>
          </a:p>
          <a:p>
            <a:pPr>
              <a:buFontTx/>
              <a:buNone/>
            </a:pPr>
            <a:r>
              <a:rPr lang="en-US" sz="2800">
                <a:latin typeface="Geneva" charset="0"/>
                <a:ea typeface="ＭＳ Ｐゴシック" charset="0"/>
                <a:cs typeface="ＭＳ Ｐゴシック" charset="0"/>
              </a:rPr>
              <a:t>Color not used appropriately</a:t>
            </a:r>
          </a:p>
          <a:p>
            <a:pPr lvl="1"/>
            <a:r>
              <a:rPr lang="en-US" sz="2400">
                <a:latin typeface="Geneva" charset="0"/>
                <a:ea typeface="ＭＳ Ｐゴシック" charset="0"/>
              </a:rPr>
              <a:t>In fact, is meaningless here</a:t>
            </a:r>
          </a:p>
          <a:p>
            <a:pPr>
              <a:buFontTx/>
              <a:buNone/>
            </a:pPr>
            <a:r>
              <a:rPr lang="en-US" sz="2800">
                <a:latin typeface="Geneva" charset="0"/>
                <a:ea typeface="ＭＳ Ｐゴシック" charset="0"/>
                <a:cs typeface="ＭＳ Ｐゴシック" charset="0"/>
              </a:rPr>
              <a:t>Wrong application</a:t>
            </a:r>
          </a:p>
          <a:p>
            <a:pPr lvl="1"/>
            <a:r>
              <a:rPr lang="en-US" sz="2400">
                <a:latin typeface="Geneva" charset="0"/>
                <a:ea typeface="ＭＳ Ｐゴシック" charset="0"/>
              </a:rPr>
              <a:t>Don</a:t>
            </a:r>
            <a:r>
              <a:rPr lang="ja-JP" altLang="en-US" sz="2400">
                <a:latin typeface="Geneva" charset="0"/>
                <a:ea typeface="ＭＳ Ｐゴシック" charset="0"/>
              </a:rPr>
              <a:t>’</a:t>
            </a:r>
            <a:r>
              <a:rPr lang="en-US" altLang="ja-JP" sz="2400">
                <a:latin typeface="Geneva" charset="0"/>
                <a:ea typeface="ＭＳ Ｐゴシック" charset="0"/>
              </a:rPr>
              <a:t>t need all this to just see the largest files in the OS</a:t>
            </a:r>
            <a:endParaRPr lang="en-US" sz="2400">
              <a:latin typeface="Geneva" charset="0"/>
              <a:ea typeface="ＭＳ Ｐゴシック" charset="0"/>
            </a:endParaRPr>
          </a:p>
        </p:txBody>
      </p:sp>
    </p:spTree>
    <p:extLst>
      <p:ext uri="{BB962C8B-B14F-4D97-AF65-F5344CB8AC3E}">
        <p14:creationId xmlns:p14="http://schemas.microsoft.com/office/powerpoint/2010/main" val="172925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0"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Successful Application of Treemaps</a:t>
            </a:r>
          </a:p>
        </p:txBody>
      </p:sp>
      <p:sp>
        <p:nvSpPr>
          <p:cNvPr id="48131"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Think more about the use</a:t>
            </a:r>
          </a:p>
          <a:p>
            <a:pPr lvl="1"/>
            <a:r>
              <a:rPr lang="en-US" sz="2400" dirty="0">
                <a:latin typeface="Geneva" charset="0"/>
                <a:ea typeface="ＭＳ Ｐゴシック" charset="0"/>
              </a:rPr>
              <a:t>Break into meaningful groups</a:t>
            </a:r>
          </a:p>
          <a:p>
            <a:pPr lvl="1"/>
            <a:r>
              <a:rPr lang="en-US" sz="2400" dirty="0">
                <a:latin typeface="Geneva" charset="0"/>
                <a:ea typeface="ＭＳ Ｐゴシック" charset="0"/>
              </a:rPr>
              <a:t>Fix these into a useful aspect ratio</a:t>
            </a:r>
          </a:p>
          <a:p>
            <a:pPr>
              <a:buFontTx/>
              <a:buNone/>
            </a:pPr>
            <a:r>
              <a:rPr lang="en-US" sz="2800" dirty="0">
                <a:latin typeface="Geneva" charset="0"/>
                <a:ea typeface="ＭＳ Ｐゴシック" charset="0"/>
                <a:cs typeface="ＭＳ Ｐゴシック" charset="0"/>
              </a:rPr>
              <a:t>Use visual properties properly</a:t>
            </a:r>
          </a:p>
          <a:p>
            <a:pPr lvl="1"/>
            <a:r>
              <a:rPr lang="en-US" sz="2400" dirty="0">
                <a:latin typeface="Geneva" charset="0"/>
                <a:ea typeface="ＭＳ Ｐゴシック" charset="0"/>
              </a:rPr>
              <a:t>Use color to distinguish meaningfully</a:t>
            </a:r>
          </a:p>
          <a:p>
            <a:pPr lvl="2"/>
            <a:r>
              <a:rPr lang="en-US" sz="2000" dirty="0">
                <a:latin typeface="Geneva" charset="0"/>
                <a:ea typeface="ＭＳ Ｐゴシック" charset="0"/>
              </a:rPr>
              <a:t>Use only two colors: </a:t>
            </a:r>
          </a:p>
          <a:p>
            <a:pPr lvl="3"/>
            <a:r>
              <a:rPr lang="en-US" sz="1800" dirty="0">
                <a:latin typeface="Geneva" charset="0"/>
                <a:ea typeface="ＭＳ Ｐゴシック" charset="0"/>
              </a:rPr>
              <a:t>Can then distinguish one thing from another</a:t>
            </a:r>
          </a:p>
          <a:p>
            <a:pPr lvl="2"/>
            <a:r>
              <a:rPr lang="en-US" sz="2000" dirty="0">
                <a:latin typeface="Geneva" charset="0"/>
                <a:ea typeface="ＭＳ Ｐゴシック" charset="0"/>
              </a:rPr>
              <a:t>When exact numbers </a:t>
            </a:r>
            <a:r>
              <a:rPr lang="en-US" sz="2000" dirty="0" err="1">
                <a:latin typeface="Geneva" charset="0"/>
                <a:ea typeface="ＭＳ Ｐゴシック" charset="0"/>
              </a:rPr>
              <a:t>aren</a:t>
            </a:r>
            <a:r>
              <a:rPr lang="ja-JP" altLang="en-US" sz="2000" dirty="0">
                <a:latin typeface="Geneva" charset="0"/>
                <a:ea typeface="ＭＳ Ｐゴシック" charset="0"/>
              </a:rPr>
              <a:t>’</a:t>
            </a:r>
            <a:r>
              <a:rPr lang="en-US" altLang="ja-JP" sz="2000" dirty="0">
                <a:latin typeface="Geneva" charset="0"/>
                <a:ea typeface="ＭＳ Ｐゴシック" charset="0"/>
              </a:rPr>
              <a:t>t very important</a:t>
            </a:r>
          </a:p>
          <a:p>
            <a:pPr>
              <a:buFontTx/>
              <a:buNone/>
            </a:pPr>
            <a:r>
              <a:rPr lang="en-US" sz="2800" dirty="0">
                <a:latin typeface="Geneva" charset="0"/>
                <a:ea typeface="ＭＳ Ｐゴシック" charset="0"/>
                <a:cs typeface="ＭＳ Ｐゴシック" charset="0"/>
              </a:rPr>
              <a:t>Provide excellent interactivity </a:t>
            </a:r>
          </a:p>
          <a:p>
            <a:pPr lvl="1"/>
            <a:r>
              <a:rPr lang="en-US" sz="2400" dirty="0">
                <a:latin typeface="Geneva" charset="0"/>
                <a:ea typeface="ＭＳ Ｐゴシック" charset="0"/>
              </a:rPr>
              <a:t>Access to the real data</a:t>
            </a:r>
          </a:p>
          <a:p>
            <a:pPr lvl="1"/>
            <a:r>
              <a:rPr lang="en-US" sz="2400" dirty="0">
                <a:latin typeface="Geneva" charset="0"/>
                <a:ea typeface="ＭＳ Ｐゴシック" charset="0"/>
              </a:rPr>
              <a:t>Makes it into a useful tool</a:t>
            </a:r>
          </a:p>
        </p:txBody>
      </p:sp>
    </p:spTree>
    <p:extLst>
      <p:ext uri="{BB962C8B-B14F-4D97-AF65-F5344CB8AC3E}">
        <p14:creationId xmlns:p14="http://schemas.microsoft.com/office/powerpoint/2010/main" val="408570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76325"/>
            <a:ext cx="7458075" cy="79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a:xfrm>
            <a:off x="838200" y="0"/>
            <a:ext cx="7772400" cy="990600"/>
          </a:xfrm>
          <a:solidFill>
            <a:schemeClr val="tx2"/>
          </a:solidFill>
        </p:spPr>
        <p:txBody>
          <a:bodyPr/>
          <a:lstStyle/>
          <a:p>
            <a:r>
              <a:rPr lang="en-US" sz="2800">
                <a:solidFill>
                  <a:schemeClr val="bg1"/>
                </a:solidFill>
                <a:latin typeface="Geneva" charset="0"/>
                <a:ea typeface="ＭＳ Ｐゴシック" charset="0"/>
                <a:cs typeface="ＭＳ Ｐゴシック" charset="0"/>
              </a:rPr>
              <a:t>A Good Use of TreeMaps and Interactivity</a:t>
            </a:r>
          </a:p>
        </p:txBody>
      </p:sp>
      <p:sp>
        <p:nvSpPr>
          <p:cNvPr id="49156" name="Text Box 4"/>
          <p:cNvSpPr txBox="1">
            <a:spLocks noChangeArrowheads="1"/>
          </p:cNvSpPr>
          <p:nvPr/>
        </p:nvSpPr>
        <p:spPr bwMode="auto">
          <a:xfrm>
            <a:off x="2590800" y="6096000"/>
            <a:ext cx="4479925"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bg1"/>
                </a:solidFill>
              </a:rPr>
              <a:t>www.smartmoney.com/marketmap</a:t>
            </a:r>
          </a:p>
        </p:txBody>
      </p:sp>
    </p:spTree>
    <p:extLst>
      <p:ext uri="{BB962C8B-B14F-4D97-AF65-F5344CB8AC3E}">
        <p14:creationId xmlns:p14="http://schemas.microsoft.com/office/powerpoint/2010/main" val="233764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178" name="Rectangle 1026"/>
          <p:cNvSpPr>
            <a:spLocks noGrp="1" noChangeArrowheads="1"/>
          </p:cNvSpPr>
          <p:nvPr>
            <p:ph type="title"/>
          </p:nvPr>
        </p:nvSpPr>
        <p:spPr>
          <a:xfrm>
            <a:off x="1219200" y="533400"/>
            <a:ext cx="7772400" cy="1143000"/>
          </a:xfrm>
        </p:spPr>
        <p:txBody>
          <a:bodyPr/>
          <a:lstStyle/>
          <a:p>
            <a:r>
              <a:rPr lang="en-US">
                <a:latin typeface="Geneva" charset="0"/>
                <a:ea typeface="ＭＳ Ｐゴシック" charset="0"/>
                <a:cs typeface="ＭＳ Ｐゴシック" charset="0"/>
              </a:rPr>
              <a:t>History Wired</a:t>
            </a:r>
          </a:p>
        </p:txBody>
      </p:sp>
      <p:sp>
        <p:nvSpPr>
          <p:cNvPr id="50179" name="Rectangle 1027"/>
          <p:cNvSpPr>
            <a:spLocks noGrp="1" noChangeArrowheads="1"/>
          </p:cNvSpPr>
          <p:nvPr>
            <p:ph type="body" idx="1"/>
          </p:nvPr>
        </p:nvSpPr>
        <p:spPr>
          <a:xfrm>
            <a:off x="685800" y="5472113"/>
            <a:ext cx="7772400" cy="623887"/>
          </a:xfrm>
        </p:spPr>
        <p:txBody>
          <a:bodyPr/>
          <a:lstStyle/>
          <a:p>
            <a:pPr>
              <a:buFontTx/>
              <a:buNone/>
            </a:pPr>
            <a:r>
              <a:rPr lang="en-US">
                <a:latin typeface="Geneva" charset="0"/>
                <a:ea typeface="ＭＳ Ｐゴシック" charset="0"/>
                <a:cs typeface="ＭＳ Ｐゴシック" charset="0"/>
              </a:rPr>
              <a:t>http://historywired.si.edu/index.html</a:t>
            </a:r>
          </a:p>
          <a:p>
            <a:endParaRPr lang="en-US">
              <a:latin typeface="Geneva" charset="0"/>
              <a:ea typeface="ＭＳ Ｐゴシック" charset="0"/>
              <a:cs typeface="ＭＳ Ｐゴシック" charset="0"/>
            </a:endParaRPr>
          </a:p>
        </p:txBody>
      </p:sp>
      <p:pic>
        <p:nvPicPr>
          <p:cNvPr id="50180" name="Picture 4" descr="Picture 3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668463"/>
            <a:ext cx="8456613"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553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Analysis vs. Communication</a:t>
            </a:r>
          </a:p>
        </p:txBody>
      </p:sp>
      <p:sp>
        <p:nvSpPr>
          <p:cNvPr id="51202"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MarketMap</a:t>
            </a:r>
            <a:r>
              <a:rPr lang="ja-JP" altLang="en-US">
                <a:latin typeface="Geneva" charset="0"/>
                <a:ea typeface="ＭＳ Ｐゴシック" charset="0"/>
                <a:cs typeface="ＭＳ Ｐゴシック" charset="0"/>
              </a:rPr>
              <a:t>’</a:t>
            </a:r>
            <a:r>
              <a:rPr lang="en-US" altLang="ja-JP">
                <a:latin typeface="Geneva" charset="0"/>
                <a:ea typeface="ＭＳ Ｐゴシック" charset="0"/>
                <a:cs typeface="ＭＳ Ｐゴシック" charset="0"/>
              </a:rPr>
              <a:t>s use of TreeMaps allows for sophisticated analysis</a:t>
            </a:r>
          </a:p>
          <a:p>
            <a:pPr>
              <a:buFontTx/>
              <a:buNone/>
            </a:pPr>
            <a:r>
              <a:rPr lang="en-US">
                <a:latin typeface="Geneva" charset="0"/>
                <a:ea typeface="ＭＳ Ｐゴシック" charset="0"/>
                <a:cs typeface="ＭＳ Ｐゴシック" charset="0"/>
              </a:rPr>
              <a:t>Smithsonion</a:t>
            </a:r>
            <a:r>
              <a:rPr lang="ja-JP" altLang="en-US">
                <a:latin typeface="Geneva" charset="0"/>
                <a:ea typeface="ＭＳ Ｐゴシック" charset="0"/>
                <a:cs typeface="ＭＳ Ｐゴシック" charset="0"/>
              </a:rPr>
              <a:t>’</a:t>
            </a:r>
            <a:r>
              <a:rPr lang="en-US" altLang="ja-JP">
                <a:latin typeface="Geneva" charset="0"/>
                <a:ea typeface="ＭＳ Ｐゴシック" charset="0"/>
                <a:cs typeface="ＭＳ Ｐゴシック" charset="0"/>
              </a:rPr>
              <a:t>s use of TreeMaps is more for presentation and communication</a:t>
            </a:r>
          </a:p>
          <a:p>
            <a:pPr>
              <a:buFontTx/>
              <a:buNone/>
            </a:pPr>
            <a:r>
              <a:rPr lang="en-US">
                <a:latin typeface="Geneva" charset="0"/>
                <a:ea typeface="ＭＳ Ｐゴシック" charset="0"/>
                <a:cs typeface="ＭＳ Ｐゴシック" charset="0"/>
              </a:rPr>
              <a:t>This is a key contrast</a:t>
            </a:r>
          </a:p>
          <a:p>
            <a:pPr>
              <a:buFontTx/>
              <a:buNone/>
            </a:pPr>
            <a:endParaRPr lang="en-US">
              <a:latin typeface="Geneva" charset="0"/>
              <a:ea typeface="ＭＳ Ｐゴシック" charset="0"/>
              <a:cs typeface="ＭＳ Ｐゴシック" charset="0"/>
            </a:endParaRPr>
          </a:p>
        </p:txBody>
      </p:sp>
    </p:spTree>
    <p:extLst>
      <p:ext uri="{BB962C8B-B14F-4D97-AF65-F5344CB8AC3E}">
        <p14:creationId xmlns:p14="http://schemas.microsoft.com/office/powerpoint/2010/main" val="105860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22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0964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32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452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42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descr="Picture 3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2563" y="1927225"/>
            <a:ext cx="35179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5"/>
          <p:cNvSpPr>
            <a:spLocks noChangeArrowheads="1"/>
          </p:cNvSpPr>
          <p:nvPr/>
        </p:nvSpPr>
        <p:spPr bwMode="auto">
          <a:xfrm>
            <a:off x="5040313" y="50244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http://en.wikipedia.org/wiki/Treemapping</a:t>
            </a:r>
          </a:p>
        </p:txBody>
      </p:sp>
    </p:spTree>
    <p:extLst>
      <p:ext uri="{BB962C8B-B14F-4D97-AF65-F5344CB8AC3E}">
        <p14:creationId xmlns:p14="http://schemas.microsoft.com/office/powerpoint/2010/main" val="4232346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Other Treemaps</a:t>
            </a:r>
          </a:p>
        </p:txBody>
      </p:sp>
      <p:sp>
        <p:nvSpPr>
          <p:cNvPr id="2" name="Content Placeholder 1"/>
          <p:cNvSpPr>
            <a:spLocks noGrp="1"/>
          </p:cNvSpPr>
          <p:nvPr>
            <p:ph idx="1"/>
          </p:nvPr>
        </p:nvSpPr>
        <p:spPr/>
        <p:txBody>
          <a:bodyPr/>
          <a:lstStyle/>
          <a:p>
            <a:endParaRPr lang="en-US"/>
          </a:p>
        </p:txBody>
      </p:sp>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Picture 3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2563" y="1927225"/>
            <a:ext cx="35179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5"/>
          <p:cNvSpPr>
            <a:spLocks noChangeArrowheads="1"/>
          </p:cNvSpPr>
          <p:nvPr/>
        </p:nvSpPr>
        <p:spPr bwMode="auto">
          <a:xfrm>
            <a:off x="5040313" y="50244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http://en.wikipedia.org/wiki/Treemapping</a:t>
            </a:r>
          </a:p>
        </p:txBody>
      </p:sp>
      <p:pic>
        <p:nvPicPr>
          <p:cNvPr id="55302" name="Picture 4"/>
          <p:cNvPicPr>
            <a:picLocks noChangeAspect="1" noChangeArrowheads="1"/>
          </p:cNvPicPr>
          <p:nvPr/>
        </p:nvPicPr>
        <p:blipFill>
          <a:blip r:embed="rId5">
            <a:extLst>
              <a:ext uri="{28A0092B-C50C-407E-A947-70E740481C1C}">
                <a14:useLocalDpi xmlns:a14="http://schemas.microsoft.com/office/drawing/2010/main" val="0"/>
              </a:ext>
            </a:extLst>
          </a:blip>
          <a:srcRect r="49348"/>
          <a:stretch>
            <a:fillRect/>
          </a:stretch>
        </p:blipFill>
        <p:spPr bwMode="auto">
          <a:xfrm>
            <a:off x="457200" y="808038"/>
            <a:ext cx="8686800" cy="559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733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Introduction</a:t>
            </a:r>
          </a:p>
        </p:txBody>
      </p:sp>
      <p:sp>
        <p:nvSpPr>
          <p:cNvPr id="16386" name="Rectangle 3"/>
          <p:cNvSpPr>
            <a:spLocks noGrp="1" noChangeArrowheads="1"/>
          </p:cNvSpPr>
          <p:nvPr>
            <p:ph type="body" idx="1"/>
          </p:nvPr>
        </p:nvSpPr>
        <p:spPr>
          <a:xfrm>
            <a:off x="649288" y="1736725"/>
            <a:ext cx="7772400" cy="4114800"/>
          </a:xfrm>
        </p:spPr>
        <p:txBody>
          <a:bodyPr/>
          <a:lstStyle/>
          <a:p>
            <a:endParaRPr lang="en-US">
              <a:latin typeface="Geneva" charset="0"/>
              <a:ea typeface="ＭＳ Ｐゴシック" charset="0"/>
              <a:cs typeface="ＭＳ Ｐゴシック" charset="0"/>
            </a:endParaRPr>
          </a:p>
          <a:p>
            <a:pPr>
              <a:buFontTx/>
              <a:buNone/>
            </a:pPr>
            <a:r>
              <a:rPr lang="en-US">
                <a:latin typeface="Geneva" charset="0"/>
                <a:ea typeface="ＭＳ Ｐゴシック" charset="0"/>
                <a:cs typeface="ＭＳ Ｐゴシック" charset="0"/>
              </a:rPr>
              <a:t>Goals of Information Visualization</a:t>
            </a:r>
          </a:p>
          <a:p>
            <a:pPr>
              <a:buFontTx/>
              <a:buNone/>
            </a:pPr>
            <a:r>
              <a:rPr lang="en-US">
                <a:latin typeface="Geneva" charset="0"/>
                <a:ea typeface="ＭＳ Ｐゴシック" charset="0"/>
                <a:cs typeface="ＭＳ Ｐゴシック" charset="0"/>
              </a:rPr>
              <a:t>Case Study: The Journey of the TreeMap</a:t>
            </a:r>
          </a:p>
          <a:p>
            <a:pPr>
              <a:buFontTx/>
              <a:buNone/>
            </a:pPr>
            <a:r>
              <a:rPr lang="en-US">
                <a:latin typeface="Geneva" charset="0"/>
                <a:ea typeface="ＭＳ Ｐゴシック" charset="0"/>
                <a:cs typeface="ＭＳ Ｐゴシック" charset="0"/>
              </a:rPr>
              <a:t>Key Design Ideas</a:t>
            </a:r>
          </a:p>
          <a:p>
            <a:pPr>
              <a:buFontTx/>
              <a:buNone/>
            </a:pPr>
            <a:r>
              <a:rPr lang="en-US">
                <a:latin typeface="Geneva" charset="0"/>
                <a:ea typeface="ＭＳ Ｐゴシック" charset="0"/>
                <a:cs typeface="ＭＳ Ｐゴシック" charset="0"/>
              </a:rPr>
              <a:t>Tour of Other Visualizations</a:t>
            </a:r>
          </a:p>
          <a:p>
            <a:endParaRPr lang="en-US">
              <a:latin typeface="Geneva" charset="0"/>
              <a:ea typeface="ＭＳ Ｐゴシック" charset="0"/>
              <a:cs typeface="ＭＳ Ｐゴシック" charset="0"/>
            </a:endParaRPr>
          </a:p>
          <a:p>
            <a:endParaRPr lang="en-US">
              <a:latin typeface="Geneva" charset="0"/>
              <a:ea typeface="ＭＳ Ｐゴシック" charset="0"/>
              <a:cs typeface="ＭＳ Ｐゴシック" charset="0"/>
            </a:endParaRPr>
          </a:p>
          <a:p>
            <a:pPr lvl="1"/>
            <a:endParaRPr lang="en-US">
              <a:latin typeface="Geneva" charset="0"/>
              <a:ea typeface="ＭＳ Ｐゴシック" charset="0"/>
            </a:endParaRPr>
          </a:p>
        </p:txBody>
      </p:sp>
    </p:spTree>
    <p:extLst>
      <p:ext uri="{BB962C8B-B14F-4D97-AF65-F5344CB8AC3E}">
        <p14:creationId xmlns:p14="http://schemas.microsoft.com/office/powerpoint/2010/main" val="19296914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a:latin typeface="Geneva" charset="0"/>
                <a:ea typeface="ＭＳ Ｐゴシック" charset="0"/>
                <a:cs typeface="ＭＳ Ｐゴシック" charset="0"/>
              </a:rPr>
              <a:t>Open Issues</a:t>
            </a:r>
          </a:p>
        </p:txBody>
      </p:sp>
      <p:sp>
        <p:nvSpPr>
          <p:cNvPr id="56322" name="Rectangle 3"/>
          <p:cNvSpPr>
            <a:spLocks noGrp="1" noChangeArrowheads="1"/>
          </p:cNvSpPr>
          <p:nvPr>
            <p:ph idx="1"/>
          </p:nvPr>
        </p:nvSpPr>
        <p:spPr>
          <a:xfrm>
            <a:off x="1128943" y="1468775"/>
            <a:ext cx="7048804" cy="4379976"/>
          </a:xfrm>
        </p:spPr>
        <p:txBody>
          <a:bodyPr/>
          <a:lstStyle/>
          <a:p>
            <a:pPr>
              <a:buFontTx/>
              <a:buNone/>
            </a:pPr>
            <a:r>
              <a:rPr lang="en-US" sz="2800" dirty="0">
                <a:latin typeface="Geneva" charset="0"/>
                <a:ea typeface="ＭＳ Ｐゴシック" charset="0"/>
                <a:cs typeface="ＭＳ Ｐゴシック" charset="0"/>
              </a:rPr>
              <a:t>Does visualization help?</a:t>
            </a:r>
          </a:p>
          <a:p>
            <a:pPr lvl="1"/>
            <a:r>
              <a:rPr lang="en-US" sz="2400" dirty="0">
                <a:latin typeface="Geneva" charset="0"/>
                <a:ea typeface="ＭＳ Ｐゴシック" charset="0"/>
              </a:rPr>
              <a:t>The jury is still out</a:t>
            </a:r>
          </a:p>
          <a:p>
            <a:pPr lvl="1"/>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text</a:t>
            </a:r>
          </a:p>
          <a:p>
            <a:pPr>
              <a:buFontTx/>
              <a:buNone/>
            </a:pPr>
            <a:r>
              <a:rPr lang="en-US" sz="2800" dirty="0">
                <a:latin typeface="Geneva" charset="0"/>
                <a:ea typeface="ＭＳ Ｐゴシック" charset="0"/>
                <a:cs typeface="ＭＳ Ｐゴシック" charset="0"/>
              </a:rPr>
              <a:t>Does visualization sell?</a:t>
            </a:r>
          </a:p>
          <a:p>
            <a:pPr lvl="1"/>
            <a:r>
              <a:rPr lang="en-US" sz="2400" dirty="0">
                <a:latin typeface="Geneva" charset="0"/>
                <a:ea typeface="ＭＳ Ｐゴシック" charset="0"/>
              </a:rPr>
              <a:t>Jury is still out on this one too!</a:t>
            </a:r>
          </a:p>
          <a:p>
            <a:pPr>
              <a:buFontTx/>
              <a:buNone/>
            </a:pPr>
            <a:r>
              <a:rPr lang="en-US" sz="2800" dirty="0">
                <a:latin typeface="Geneva" charset="0"/>
                <a:ea typeface="ＭＳ Ｐゴシック" charset="0"/>
                <a:cs typeface="ＭＳ Ｐゴシック" charset="0"/>
              </a:rPr>
              <a:t>This is a </a:t>
            </a:r>
            <a:r>
              <a:rPr lang="en-US" sz="2800" i="1" dirty="0">
                <a:solidFill>
                  <a:srgbClr val="FF33CC"/>
                </a:solidFill>
                <a:latin typeface="Geneva" charset="0"/>
                <a:ea typeface="ＭＳ Ｐゴシック" charset="0"/>
                <a:cs typeface="ＭＳ Ｐゴシック" charset="0"/>
              </a:rPr>
              <a:t>hot</a:t>
            </a:r>
            <a:r>
              <a:rPr lang="en-US" sz="2800" dirty="0">
                <a:latin typeface="Geneva" charset="0"/>
                <a:ea typeface="ＭＳ Ｐゴシック" charset="0"/>
                <a:cs typeface="ＭＳ Ｐゴシック" charset="0"/>
              </a:rPr>
              <a:t> area!  More ideas will appear!</a:t>
            </a: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PART II </a:t>
            </a:r>
            <a:br>
              <a:rPr lang="en-US">
                <a:latin typeface="Geneva" charset="0"/>
                <a:ea typeface="ＭＳ Ｐゴシック" charset="0"/>
                <a:cs typeface="ＭＳ Ｐゴシック" charset="0"/>
              </a:rPr>
            </a:br>
            <a:r>
              <a:rPr lang="en-US">
                <a:latin typeface="Geneva" charset="0"/>
                <a:ea typeface="ＭＳ Ｐゴシック" charset="0"/>
                <a:cs typeface="ＭＳ Ｐゴシック" charset="0"/>
              </a:rPr>
              <a:t>Data Visualization Methods</a:t>
            </a: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t>http://</a:t>
            </a:r>
            <a:r>
              <a:rPr lang="en-US" dirty="0" err="1"/>
              <a:t>www.visual-literacy.org</a:t>
            </a:r>
            <a:r>
              <a:rPr lang="en-US" dirty="0"/>
              <a:t>/</a:t>
            </a:r>
            <a:r>
              <a:rPr lang="en-US" dirty="0" err="1"/>
              <a:t>periodic_table</a:t>
            </a:r>
            <a:r>
              <a:rPr lang="en-US" dirty="0"/>
              <a:t>/</a:t>
            </a:r>
            <a:r>
              <a:rPr lang="en-US" dirty="0" err="1"/>
              <a:t>periodic_table.html</a:t>
            </a:r>
            <a:endParaRPr lang="en-US" dirty="0"/>
          </a:p>
        </p:txBody>
      </p:sp>
    </p:spTree>
    <p:extLst>
      <p:ext uri="{BB962C8B-B14F-4D97-AF65-F5344CB8AC3E}">
        <p14:creationId xmlns:p14="http://schemas.microsoft.com/office/powerpoint/2010/main" val="39302185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Too many data points?</a:t>
            </a:r>
          </a:p>
        </p:txBody>
      </p:sp>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3820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2118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Query 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714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Chernoff-faces</a:t>
            </a:r>
          </a:p>
        </p:txBody>
      </p:sp>
      <p:pic>
        <p:nvPicPr>
          <p:cNvPr id="614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14600"/>
            <a:ext cx="55245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0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90800"/>
            <a:ext cx="4914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spTree>
    <p:extLst>
      <p:ext uri="{BB962C8B-B14F-4D97-AF65-F5344CB8AC3E}">
        <p14:creationId xmlns:p14="http://schemas.microsoft.com/office/powerpoint/2010/main" val="2026027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24113"/>
            <a:ext cx="3962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0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62200"/>
            <a:ext cx="63785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7002463"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spTree>
    <p:extLst>
      <p:ext uri="{BB962C8B-B14F-4D97-AF65-F5344CB8AC3E}">
        <p14:creationId xmlns:p14="http://schemas.microsoft.com/office/powerpoint/2010/main" val="200602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2D-Graph Drawings</a:t>
            </a:r>
          </a:p>
        </p:txBody>
      </p:sp>
      <p:sp>
        <p:nvSpPr>
          <p:cNvPr id="68610" name="Rectangle 3"/>
          <p:cNvSpPr>
            <a:spLocks noGrp="1" noChangeArrowheads="1"/>
          </p:cNvSpPr>
          <p:nvPr>
            <p:ph type="body" idx="1"/>
          </p:nvPr>
        </p:nvSpPr>
        <p:spPr>
          <a:xfrm>
            <a:off x="1371600" y="2286000"/>
            <a:ext cx="7772400" cy="4114800"/>
          </a:xfrm>
        </p:spPr>
        <p:txBody>
          <a:bodyPr/>
          <a:lstStyle/>
          <a:p>
            <a:pPr>
              <a:lnSpc>
                <a:spcPct val="90000"/>
              </a:lnSpc>
            </a:pPr>
            <a:r>
              <a:rPr lang="en-US" sz="2400">
                <a:latin typeface="Geneva" charset="0"/>
                <a:ea typeface="ＭＳ Ｐゴシック" charset="0"/>
                <a:cs typeface="ＭＳ Ｐゴシック" charset="0"/>
              </a:rPr>
              <a:t>Properties of 2D-Graph Drawings</a:t>
            </a:r>
          </a:p>
          <a:p>
            <a:pPr lvl="1">
              <a:lnSpc>
                <a:spcPct val="90000"/>
              </a:lnSpc>
            </a:pPr>
            <a:r>
              <a:rPr lang="en-US" sz="2000">
                <a:latin typeface="Geneva" charset="0"/>
                <a:ea typeface="ＭＳ Ｐゴシック" charset="0"/>
              </a:rPr>
              <a:t>planarity (no line crossings)</a:t>
            </a:r>
          </a:p>
          <a:p>
            <a:pPr lvl="1">
              <a:lnSpc>
                <a:spcPct val="90000"/>
              </a:lnSpc>
            </a:pPr>
            <a:r>
              <a:rPr lang="en-US" sz="2000">
                <a:latin typeface="Geneva" charset="0"/>
                <a:ea typeface="ＭＳ Ｐゴシック" charset="0"/>
              </a:rPr>
              <a:t>orthogonality (only orthogonal lines)</a:t>
            </a:r>
          </a:p>
          <a:p>
            <a:pPr lvl="1">
              <a:lnSpc>
                <a:spcPct val="90000"/>
              </a:lnSpc>
            </a:pPr>
            <a:r>
              <a:rPr lang="en-US" sz="2000">
                <a:latin typeface="Geneva" charset="0"/>
                <a:ea typeface="ＭＳ Ｐゴシック" charset="0"/>
              </a:rPr>
              <a:t>grid property (coordinates of vertices are integers)</a:t>
            </a:r>
          </a:p>
          <a:p>
            <a:pPr>
              <a:lnSpc>
                <a:spcPct val="90000"/>
              </a:lnSpc>
            </a:pPr>
            <a:r>
              <a:rPr lang="en-US" sz="2400">
                <a:latin typeface="Geneva" charset="0"/>
                <a:ea typeface="ＭＳ Ｐゴシック" charset="0"/>
                <a:cs typeface="ＭＳ Ｐゴシック" charset="0"/>
              </a:rPr>
              <a:t>Aesthetics Properties (Optimization Goals)</a:t>
            </a:r>
          </a:p>
          <a:p>
            <a:pPr lvl="1">
              <a:lnSpc>
                <a:spcPct val="90000"/>
              </a:lnSpc>
            </a:pPr>
            <a:r>
              <a:rPr lang="en-US" sz="2000">
                <a:latin typeface="Geneva" charset="0"/>
                <a:ea typeface="ＭＳ Ｐゴシック" charset="0"/>
              </a:rPr>
              <a:t>minimal number of line crossings</a:t>
            </a:r>
          </a:p>
          <a:p>
            <a:pPr lvl="1">
              <a:lnSpc>
                <a:spcPct val="90000"/>
              </a:lnSpc>
            </a:pPr>
            <a:r>
              <a:rPr lang="en-US" sz="2000">
                <a:latin typeface="Geneva" charset="0"/>
                <a:ea typeface="ＭＳ Ｐゴシック" charset="0"/>
              </a:rPr>
              <a:t>optimal display of symmetries</a:t>
            </a:r>
          </a:p>
          <a:p>
            <a:pPr lvl="1">
              <a:lnSpc>
                <a:spcPct val="90000"/>
              </a:lnSpc>
            </a:pPr>
            <a:r>
              <a:rPr lang="en-US" sz="2000">
                <a:latin typeface="Geneva" charset="0"/>
                <a:ea typeface="ＭＳ Ｐゴシック" charset="0"/>
              </a:rPr>
              <a:t>optimal display of clusters</a:t>
            </a:r>
          </a:p>
          <a:p>
            <a:pPr lvl="1">
              <a:lnSpc>
                <a:spcPct val="90000"/>
              </a:lnSpc>
            </a:pPr>
            <a:r>
              <a:rPr lang="en-US" sz="2000">
                <a:latin typeface="Geneva" charset="0"/>
                <a:ea typeface="ＭＳ Ｐゴシック" charset="0"/>
              </a:rPr>
              <a:t>minimal number of bends in polyline graphs</a:t>
            </a:r>
          </a:p>
          <a:p>
            <a:pPr lvl="1">
              <a:lnSpc>
                <a:spcPct val="90000"/>
              </a:lnSpc>
            </a:pPr>
            <a:r>
              <a:rPr lang="en-US" sz="2000">
                <a:latin typeface="Geneva" charset="0"/>
                <a:ea typeface="ＭＳ Ｐゴシック" charset="0"/>
              </a:rPr>
              <a:t>uniform distribution of vertices</a:t>
            </a:r>
          </a:p>
          <a:p>
            <a:pPr lvl="1">
              <a:lnSpc>
                <a:spcPct val="90000"/>
              </a:lnSpc>
            </a:pPr>
            <a:r>
              <a:rPr lang="en-US" sz="2000">
                <a:latin typeface="Geneva" charset="0"/>
                <a:ea typeface="ＭＳ Ｐゴシック" charset="0"/>
              </a:rPr>
              <a:t>uniform edge lengths</a:t>
            </a:r>
          </a:p>
        </p:txBody>
      </p:sp>
    </p:spTree>
    <p:extLst>
      <p:ext uri="{BB962C8B-B14F-4D97-AF65-F5344CB8AC3E}">
        <p14:creationId xmlns:p14="http://schemas.microsoft.com/office/powerpoint/2010/main" val="1967487034"/>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525" y="3929063"/>
            <a:ext cx="36734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3D-Graph Drawing</a:t>
            </a:r>
          </a:p>
        </p:txBody>
      </p:sp>
      <p:pic>
        <p:nvPicPr>
          <p:cNvPr id="696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5715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4156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Graph-based Techniques</a:t>
            </a:r>
          </a:p>
        </p:txBody>
      </p:sp>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673576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950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data</a:t>
            </a:r>
          </a:p>
          <a:p>
            <a:pPr>
              <a:buFontTx/>
              <a:buNone/>
            </a:pPr>
            <a:r>
              <a:rPr lang="en-US" sz="1800" dirty="0">
                <a:latin typeface="Geneva" charset="0"/>
                <a:ea typeface="ＭＳ Ｐゴシック" charset="0"/>
                <a:cs typeface="ＭＳ Ｐゴシック" charset="0"/>
              </a:rPr>
              <a:t>Simple: </a:t>
            </a:r>
          </a:p>
          <a:p>
            <a:pPr lvl="1"/>
            <a:r>
              <a:rPr lang="en-US" sz="1600" dirty="0">
                <a:latin typeface="Geneva" charset="0"/>
                <a:ea typeface="ＭＳ Ｐゴシック" charset="0"/>
              </a:rPr>
              <a:t>Perspective Wall [MRC91]</a:t>
            </a:r>
          </a:p>
          <a:p>
            <a:pPr lvl="1"/>
            <a:r>
              <a:rPr lang="en-US" sz="1600" dirty="0">
                <a:latin typeface="Geneva" charset="0"/>
                <a:ea typeface="ＭＳ Ｐゴシック" charset="0"/>
              </a:rPr>
              <a:t>Bifocal Displays [SA 82]</a:t>
            </a:r>
          </a:p>
          <a:p>
            <a:pPr lvl="1"/>
            <a:r>
              <a:rPr lang="en-US" sz="1600" dirty="0" err="1">
                <a:latin typeface="Geneva" charset="0"/>
                <a:ea typeface="ＭＳ Ｐゴシック" charset="0"/>
              </a:rPr>
              <a:t>TableLens</a:t>
            </a:r>
            <a:r>
              <a:rPr lang="en-US" sz="1600" dirty="0">
                <a:latin typeface="Geneva" charset="0"/>
                <a:ea typeface="ＭＳ Ｐゴシック" charset="0"/>
              </a:rPr>
              <a:t> [RC94]</a:t>
            </a:r>
          </a:p>
          <a:p>
            <a:pPr lvl="1"/>
            <a:r>
              <a:rPr lang="en-US" sz="1600" dirty="0">
                <a:latin typeface="Geneva" charset="0"/>
                <a:ea typeface="ＭＳ Ｐゴシック" charset="0"/>
              </a:rPr>
              <a:t>Graph. Fisheye Views [Fur 86, SB94]</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a:buFontTx/>
              <a:buNone/>
            </a:pPr>
            <a:r>
              <a:rPr lang="en-US" sz="1800" dirty="0">
                <a:latin typeface="Geneva" charset="0"/>
                <a:ea typeface="ＭＳ Ｐゴシック" charset="0"/>
                <a:cs typeface="ＭＳ Ｐゴシック" charset="0"/>
              </a:rPr>
              <a:t>Complex: </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lvl="1"/>
            <a:r>
              <a:rPr lang="en-US" sz="1600" dirty="0">
                <a:latin typeface="Geneva" charset="0"/>
                <a:ea typeface="ＭＳ Ｐゴシック" charset="0"/>
              </a:rPr>
              <a:t>3D-Hyperbolic </a:t>
            </a:r>
            <a:r>
              <a:rPr lang="en-US" sz="1600" dirty="0" err="1">
                <a:latin typeface="Geneva" charset="0"/>
                <a:ea typeface="ＭＳ Ｐゴシック" charset="0"/>
              </a:rPr>
              <a:t>Repr</a:t>
            </a:r>
            <a:r>
              <a:rPr lang="en-US" sz="1600" dirty="0">
                <a:latin typeface="Geneva" charset="0"/>
                <a:ea typeface="ＭＳ Ｐゴシック" charset="0"/>
              </a:rPr>
              <a:t>. [MB95]</a:t>
            </a:r>
          </a:p>
          <a:p>
            <a:pPr lvl="1"/>
            <a:r>
              <a:rPr lang="en-US" sz="1600" dirty="0" err="1">
                <a:latin typeface="Geneva" charset="0"/>
                <a:ea typeface="ＭＳ Ｐゴシック" charset="0"/>
              </a:rPr>
              <a:t>Hyperbox</a:t>
            </a:r>
            <a:r>
              <a:rPr lang="en-US" sz="1600" dirty="0">
                <a:latin typeface="Geneva" charset="0"/>
                <a:ea typeface="ＭＳ Ｐゴシック" charset="0"/>
              </a:rPr>
              <a:t> [AC91]</a:t>
            </a:r>
          </a:p>
        </p:txBody>
      </p:sp>
    </p:spTree>
    <p:extLst>
      <p:ext uri="{BB962C8B-B14F-4D97-AF65-F5344CB8AC3E}">
        <p14:creationId xmlns:p14="http://schemas.microsoft.com/office/powerpoint/2010/main" val="28241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Perspective Wall</a:t>
            </a:r>
          </a:p>
        </p:txBody>
      </p:sp>
      <p:pic>
        <p:nvPicPr>
          <p:cNvPr id="727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50514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412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Table Lens</a:t>
            </a:r>
          </a:p>
        </p:txBody>
      </p:sp>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14600"/>
            <a:ext cx="64008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225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Fisheye View</a:t>
            </a:r>
          </a:p>
        </p:txBody>
      </p:sp>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8293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410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Hyperbolic Tree</a:t>
            </a:r>
          </a:p>
        </p:txBody>
      </p:sp>
      <p:pic>
        <p:nvPicPr>
          <p:cNvPr id="768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730726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00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 Hyperbolic Representation</a:t>
            </a:r>
          </a:p>
        </p:txBody>
      </p:sp>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14203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255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Magic Lenses/Moveable Filter</a:t>
            </a:r>
          </a:p>
        </p:txBody>
      </p:sp>
      <p:sp>
        <p:nvSpPr>
          <p:cNvPr id="78850" name="Rectangle 3"/>
          <p:cNvSpPr>
            <a:spLocks noGrp="1" noChangeArrowheads="1"/>
          </p:cNvSpPr>
          <p:nvPr>
            <p:ph idx="1"/>
          </p:nvPr>
        </p:nvSpPr>
        <p:spPr/>
        <p:txBody>
          <a:bodyPr/>
          <a:lstStyle/>
          <a:p>
            <a:pPr>
              <a:buFontTx/>
              <a:buNone/>
            </a:pPr>
            <a:r>
              <a:rPr lang="en-US" sz="2400">
                <a:latin typeface="Geneva" charset="0"/>
                <a:ea typeface="ＭＳ Ｐゴシック" charset="0"/>
                <a:cs typeface="ＭＳ Ｐゴシック" charset="0"/>
              </a:rPr>
              <a:t>interactive selection using lens-like tools which selectively filter the data in the considered areas</a:t>
            </a:r>
          </a:p>
          <a:p>
            <a:pPr>
              <a:buFontTx/>
              <a:buNone/>
            </a:pPr>
            <a:r>
              <a:rPr lang="en-US" sz="2400">
                <a:latin typeface="Geneva" charset="0"/>
                <a:ea typeface="ＭＳ Ｐゴシック" charset="0"/>
                <a:cs typeface="ＭＳ Ｐゴシック" charset="0"/>
              </a:rPr>
              <a:t>multiple lenses/moveable filters can be used for a multi-level filtering (allowing complex conditions)</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648200"/>
            <a:ext cx="486092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16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Dynamic/Interactive Linking &amp; Brushing</a:t>
            </a:r>
          </a:p>
        </p:txBody>
      </p:sp>
      <p:sp>
        <p:nvSpPr>
          <p:cNvPr id="2" name="Content Placeholder 1"/>
          <p:cNvSpPr>
            <a:spLocks noGrp="1"/>
          </p:cNvSpPr>
          <p:nvPr>
            <p:ph idx="1"/>
          </p:nvPr>
        </p:nvSpPr>
        <p:spPr/>
        <p:txBody>
          <a:bodyPr/>
          <a:lstStyle/>
          <a:p>
            <a:endParaRPr lang="en-US"/>
          </a:p>
        </p:txBody>
      </p:sp>
      <p:pic>
        <p:nvPicPr>
          <p:cNvPr id="798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9436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2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152400" y="1752600"/>
            <a:ext cx="8991600" cy="3733800"/>
          </a:xfrm>
        </p:spPr>
        <p:txBody>
          <a:bodyPr/>
          <a:lstStyle/>
          <a:p>
            <a:pPr>
              <a:buFontTx/>
              <a:buNone/>
            </a:pPr>
            <a:r>
              <a:rPr lang="en-US" sz="240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a:latin typeface="Geneva" charset="0"/>
              <a:ea typeface="ＭＳ Ｐゴシック" charset="0"/>
              <a:cs typeface="ＭＳ Ｐゴシック" charset="0"/>
            </a:endParaRPr>
          </a:p>
          <a:p>
            <a:pPr>
              <a:buFontTx/>
              <a:buNone/>
            </a:pP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 --Edward R. Tufte</a:t>
            </a:r>
          </a:p>
          <a:p>
            <a:pPr>
              <a:buFontTx/>
              <a:buNone/>
            </a:pPr>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3121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Other relevant topics if this area interests you…</a:t>
            </a:r>
          </a:p>
        </p:txBody>
      </p:sp>
      <p:sp>
        <p:nvSpPr>
          <p:cNvPr id="82946" name="Rectangle 3"/>
          <p:cNvSpPr>
            <a:spLocks noGrp="1" noChangeArrowheads="1"/>
          </p:cNvSpPr>
          <p:nvPr>
            <p:ph type="body" idx="1"/>
          </p:nvPr>
        </p:nvSpPr>
        <p:spPr/>
        <p:txBody>
          <a:bodyPr/>
          <a:lstStyle/>
          <a:p>
            <a:pPr>
              <a:buFontTx/>
              <a:buNone/>
            </a:pPr>
            <a:r>
              <a:rPr lang="en-US" sz="2800">
                <a:latin typeface="Geneva" charset="0"/>
                <a:ea typeface="ＭＳ Ｐゴシック" charset="0"/>
                <a:cs typeface="ＭＳ Ｐゴシック" charset="0"/>
              </a:rPr>
              <a:t>Scientific visualization </a:t>
            </a:r>
          </a:p>
          <a:p>
            <a:pPr>
              <a:buFontTx/>
              <a:buNone/>
            </a:pPr>
            <a:r>
              <a:rPr lang="en-US" sz="2800">
                <a:latin typeface="Geneva" charset="0"/>
                <a:ea typeface="ＭＳ Ｐゴシック" charset="0"/>
                <a:cs typeface="ＭＳ Ｐゴシック" charset="0"/>
              </a:rPr>
              <a:t>Statistics </a:t>
            </a:r>
          </a:p>
          <a:p>
            <a:pPr>
              <a:buFontTx/>
              <a:buNone/>
            </a:pPr>
            <a:r>
              <a:rPr lang="en-US" sz="2800">
                <a:latin typeface="Geneva" charset="0"/>
                <a:ea typeface="ＭＳ Ｐゴシック" charset="0"/>
                <a:cs typeface="ＭＳ Ｐゴシック" charset="0"/>
              </a:rPr>
              <a:t>Cartography (maps) </a:t>
            </a:r>
          </a:p>
          <a:p>
            <a:pPr>
              <a:buFontTx/>
              <a:buNone/>
            </a:pPr>
            <a:r>
              <a:rPr lang="en-US" sz="2800">
                <a:latin typeface="Geneva" charset="0"/>
                <a:ea typeface="ＭＳ Ｐゴシック" charset="0"/>
                <a:cs typeface="ＭＳ Ｐゴシック" charset="0"/>
              </a:rPr>
              <a:t>Education </a:t>
            </a:r>
          </a:p>
          <a:p>
            <a:pPr>
              <a:buFontTx/>
              <a:buNone/>
            </a:pPr>
            <a:r>
              <a:rPr lang="en-US" sz="2800">
                <a:latin typeface="Geneva" charset="0"/>
                <a:ea typeface="ＭＳ Ｐゴシック" charset="0"/>
                <a:cs typeface="ＭＳ Ｐゴシック" charset="0"/>
              </a:rPr>
              <a:t>Games </a:t>
            </a:r>
          </a:p>
          <a:p>
            <a:pPr>
              <a:buFontTx/>
              <a:buNone/>
            </a:pPr>
            <a:r>
              <a:rPr lang="en-US" sz="2800">
                <a:latin typeface="Geneva" charset="0"/>
                <a:ea typeface="ＭＳ Ｐゴシック" charset="0"/>
                <a:cs typeface="ＭＳ Ｐゴシック" charset="0"/>
              </a:rPr>
              <a:t>Computer graphics in general </a:t>
            </a:r>
          </a:p>
          <a:p>
            <a:pPr>
              <a:buFontTx/>
              <a:buNone/>
            </a:pPr>
            <a:r>
              <a:rPr lang="en-US" sz="2800">
                <a:latin typeface="Geneva" charset="0"/>
                <a:ea typeface="ＭＳ Ｐゴシック" charset="0"/>
                <a:cs typeface="ＭＳ Ｐゴシック" charset="0"/>
              </a:rPr>
              <a:t>Computational geometry</a:t>
            </a:r>
          </a:p>
          <a:p>
            <a:pPr>
              <a:buFontTx/>
              <a:buNone/>
            </a:pPr>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379686181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Geneva" charset="0"/>
                <a:ea typeface="ＭＳ Ｐゴシック" charset="0"/>
                <a:cs typeface="ＭＳ Ｐゴシック" charset="0"/>
              </a:rPr>
              <a:t>Credits &amp; Additional Reading</a:t>
            </a:r>
          </a:p>
        </p:txBody>
      </p:sp>
      <p:sp>
        <p:nvSpPr>
          <p:cNvPr id="83970" name="Content Placeholder 2"/>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http://</a:t>
            </a:r>
            <a:r>
              <a:rPr lang="en-US" sz="2800" dirty="0" err="1">
                <a:latin typeface="Geneva" charset="0"/>
                <a:ea typeface="ＭＳ Ｐゴシック" charset="0"/>
                <a:cs typeface="ＭＳ Ｐゴシック" charset="0"/>
              </a:rPr>
              <a:t>courses.ischool.berkeley.edu</a:t>
            </a:r>
            <a:r>
              <a:rPr lang="en-US" sz="2800" dirty="0">
                <a:latin typeface="Geneva" charset="0"/>
                <a:ea typeface="ＭＳ Ｐゴシック" charset="0"/>
                <a:cs typeface="ＭＳ Ｐゴシック" charset="0"/>
              </a:rPr>
              <a:t>/i247/f05/</a:t>
            </a:r>
          </a:p>
          <a:p>
            <a:pPr>
              <a:buFontTx/>
              <a:buNone/>
            </a:pPr>
            <a:r>
              <a:rPr lang="en-US" sz="2800" dirty="0">
                <a:latin typeface="Geneva" charset="0"/>
                <a:ea typeface="ＭＳ Ｐゴシック" charset="0"/>
                <a:cs typeface="ＭＳ Ｐゴシック" charset="0"/>
              </a:rPr>
              <a:t>Marti Hearst (slides 2-10, 16, 19-21, 23, 25-37)</a:t>
            </a:r>
          </a:p>
          <a:p>
            <a:pPr>
              <a:buFontTx/>
              <a:buNone/>
            </a:pPr>
            <a:r>
              <a:rPr lang="en-US" sz="2800" dirty="0" err="1">
                <a:latin typeface="Geneva" charset="0"/>
                <a:ea typeface="ＭＳ Ｐゴシック" charset="0"/>
                <a:cs typeface="ＭＳ Ｐゴシック" charset="0"/>
              </a:rPr>
              <a:t>Jian</a:t>
            </a:r>
            <a:r>
              <a:rPr lang="en-US" sz="2800" dirty="0">
                <a:latin typeface="Geneva" charset="0"/>
                <a:ea typeface="ＭＳ Ｐゴシック" charset="0"/>
                <a:cs typeface="ＭＳ Ｐゴシック" charset="0"/>
              </a:rPr>
              <a:t> Huang, based on a tutorial by Daniel </a:t>
            </a:r>
            <a:r>
              <a:rPr lang="en-US" sz="2800" dirty="0" err="1">
                <a:latin typeface="Geneva" charset="0"/>
                <a:ea typeface="ＭＳ Ｐゴシック" charset="0"/>
                <a:cs typeface="ＭＳ Ｐゴシック" charset="0"/>
              </a:rPr>
              <a:t>Kiem</a:t>
            </a:r>
            <a:r>
              <a:rPr lang="en-US" sz="2800" dirty="0">
                <a:latin typeface="Geneva" charset="0"/>
                <a:ea typeface="ＭＳ Ｐゴシック" charset="0"/>
                <a:cs typeface="ＭＳ Ｐゴシック" charset="0"/>
              </a:rPr>
              <a:t> (slides 39-58)</a:t>
            </a:r>
          </a:p>
          <a:p>
            <a:pPr>
              <a:buFontTx/>
              <a:buNone/>
            </a:pPr>
            <a:r>
              <a:rPr lang="en-US" sz="2800" dirty="0" err="1">
                <a:latin typeface="Geneva" charset="0"/>
                <a:ea typeface="ＭＳ Ｐゴシック" charset="0"/>
                <a:cs typeface="ＭＳ Ｐゴシック" charset="0"/>
              </a:rPr>
              <a:t>Beomjin</a:t>
            </a:r>
            <a:r>
              <a:rPr lang="en-US" sz="2800" dirty="0">
                <a:latin typeface="Geneva" charset="0"/>
                <a:ea typeface="ＭＳ Ｐゴシック" charset="0"/>
                <a:cs typeface="ＭＳ Ｐゴシック" charset="0"/>
              </a:rPr>
              <a:t> Kin (11-14, 17-18)</a:t>
            </a:r>
          </a:p>
          <a:p>
            <a:pPr>
              <a:buFontTx/>
              <a:buNone/>
            </a:pPr>
            <a:endParaRPr lang="en-US" sz="2800" dirty="0">
              <a:latin typeface="Geneva" charset="0"/>
              <a:ea typeface="ＭＳ Ｐゴシック" charset="0"/>
              <a:cs typeface="ＭＳ Ｐゴシック" charset="0"/>
            </a:endParaRPr>
          </a:p>
          <a:p>
            <a:pPr>
              <a:buFontTx/>
              <a:buNone/>
            </a:pPr>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46948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Images from yahoo.com</a:t>
            </a:r>
          </a:p>
        </p:txBody>
      </p:sp>
      <p:sp>
        <p:nvSpPr>
          <p:cNvPr id="20482" name="Rectangle 2"/>
          <p:cNvSpPr>
            <a:spLocks noGrp="1" noChangeArrowheads="1"/>
          </p:cNvSpPr>
          <p:nvPr>
            <p:ph type="title"/>
          </p:nvPr>
        </p:nvSpPr>
        <p:spPr>
          <a:xfrm>
            <a:off x="4648200" y="914400"/>
            <a:ext cx="5105400" cy="990600"/>
          </a:xfrm>
        </p:spPr>
        <p:txBody>
          <a:bodyPr/>
          <a:lstStyle/>
          <a:p>
            <a:r>
              <a:rPr lang="en-US">
                <a:latin typeface="Geneva" charset="0"/>
                <a:ea typeface="ＭＳ Ｐゴシック" charset="0"/>
                <a:cs typeface="ＭＳ Ｐゴシック" charset="0"/>
              </a:rPr>
              <a:t>Visualization</a:t>
            </a:r>
            <a:br>
              <a:rPr lang="en-US">
                <a:latin typeface="Geneva" charset="0"/>
                <a:ea typeface="ＭＳ Ｐゴシック" charset="0"/>
                <a:cs typeface="ＭＳ Ｐゴシック" charset="0"/>
              </a:rPr>
            </a:br>
            <a:r>
              <a:rPr lang="en-US">
                <a:latin typeface="Geneva" charset="0"/>
                <a:ea typeface="ＭＳ Ｐゴシック" charset="0"/>
                <a:cs typeface="ＭＳ Ｐゴシック" charset="0"/>
              </a:rPr>
              <a:t> Success Stories</a:t>
            </a:r>
          </a:p>
        </p:txBody>
      </p:sp>
      <p:pic>
        <p:nvPicPr>
          <p:cNvPr id="20483" name="Picture 3" descr="H:\talks\sigir-tutorial\US_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45720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H:\talks\sigir-tutorial\cs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2971800"/>
            <a:ext cx="58515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56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685800" y="2743200"/>
            <a:ext cx="7772400" cy="2819400"/>
          </a:xfrm>
        </p:spPr>
        <p:txBody>
          <a:bodyPr/>
          <a:lstStyle/>
          <a:p>
            <a:pPr>
              <a:buFontTx/>
              <a:buNone/>
            </a:pPr>
            <a:r>
              <a:rPr lang="en-US" sz="1200" b="1">
                <a:latin typeface="Geneva" charset="0"/>
                <a:ea typeface="ＭＳ Ｐゴシック" charset="0"/>
                <a:cs typeface="ＭＳ Ｐゴシック" charset="0"/>
              </a:rPr>
              <a:t>1. Start out going Southwest on ELLSWORTH AVE </a:t>
            </a:r>
          </a:p>
          <a:p>
            <a:pPr>
              <a:buFontTx/>
              <a:buNone/>
            </a:pPr>
            <a:r>
              <a:rPr lang="en-US" sz="1200" b="1">
                <a:latin typeface="Geneva" charset="0"/>
                <a:ea typeface="ＭＳ Ｐゴシック" charset="0"/>
                <a:cs typeface="ＭＳ Ｐゴシック" charset="0"/>
              </a:rPr>
              <a:t>    Towards BROADWAY by turning right. </a:t>
            </a:r>
          </a:p>
          <a:p>
            <a:pPr>
              <a:buFontTx/>
              <a:buNone/>
            </a:pPr>
            <a:r>
              <a:rPr lang="en-US" sz="1200" b="1">
                <a:latin typeface="Geneva" charset="0"/>
                <a:ea typeface="ＭＳ Ｐゴシック" charset="0"/>
                <a:cs typeface="ＭＳ Ｐゴシック" charset="0"/>
              </a:rPr>
              <a:t>2: Turn RIGHT onto BROADWAY. </a:t>
            </a:r>
          </a:p>
          <a:p>
            <a:pPr>
              <a:buFontTx/>
              <a:buNone/>
            </a:pPr>
            <a:r>
              <a:rPr lang="en-US" sz="1200" b="1">
                <a:latin typeface="Geneva" charset="0"/>
                <a:ea typeface="ＭＳ Ｐゴシック" charset="0"/>
                <a:cs typeface="ＭＳ Ｐゴシック" charset="0"/>
              </a:rPr>
              <a:t>3. Turn RIGHT onto QUINCY ST. </a:t>
            </a:r>
          </a:p>
          <a:p>
            <a:pPr>
              <a:buFontTx/>
              <a:buNone/>
            </a:pPr>
            <a:r>
              <a:rPr lang="en-US" sz="1200" b="1">
                <a:latin typeface="Geneva" charset="0"/>
                <a:ea typeface="ＭＳ Ｐゴシック" charset="0"/>
                <a:cs typeface="ＭＳ Ｐゴシック" charset="0"/>
              </a:rPr>
              <a:t>4. Turn LEFT onto CAMBRIDGE ST. </a:t>
            </a:r>
          </a:p>
          <a:p>
            <a:pPr>
              <a:buFontTx/>
              <a:buNone/>
            </a:pPr>
            <a:r>
              <a:rPr lang="en-US" sz="1200" b="1">
                <a:latin typeface="Geneva" charset="0"/>
                <a:ea typeface="ＭＳ Ｐゴシック" charset="0"/>
                <a:cs typeface="ＭＳ Ｐゴシック" charset="0"/>
              </a:rPr>
              <a:t>5. Turn SLIGHT RIGHT onto MASSACHUSETTS AVE. </a:t>
            </a:r>
          </a:p>
          <a:p>
            <a:pPr>
              <a:buFontTx/>
              <a:buNone/>
            </a:pPr>
            <a:r>
              <a:rPr lang="en-US" sz="1200" b="1">
                <a:latin typeface="Geneva" charset="0"/>
                <a:ea typeface="ＭＳ Ｐゴシック" charset="0"/>
                <a:cs typeface="ＭＳ Ｐゴシック" charset="0"/>
              </a:rPr>
              <a:t>6. Turn RIGHT onto RUSSELL ST.</a:t>
            </a:r>
            <a:r>
              <a:rPr lang="en-US" sz="1200">
                <a:latin typeface="Geneva" charset="0"/>
                <a:ea typeface="ＭＳ Ｐゴシック" charset="0"/>
                <a:cs typeface="ＭＳ Ｐゴシック" charset="0"/>
              </a:rPr>
              <a:t> </a:t>
            </a:r>
          </a:p>
          <a:p>
            <a:endParaRPr lang="en-US" sz="1200">
              <a:latin typeface="Geneva" charset="0"/>
              <a:ea typeface="ＭＳ Ｐゴシック" charset="0"/>
              <a:cs typeface="ＭＳ Ｐゴシック" charset="0"/>
            </a:endParaRPr>
          </a:p>
          <a:p>
            <a:endParaRPr lang="en-US">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3352800"/>
            <a:ext cx="42291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3352800"/>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305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384925"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6248400"/>
            <a:ext cx="7559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Line drawing tool by Maneesh Agrawala http://graphics.stanford.edu/~maneesh/</a:t>
            </a:r>
          </a:p>
        </p:txBody>
      </p:sp>
    </p:spTree>
    <p:extLst>
      <p:ext uri="{BB962C8B-B14F-4D97-AF65-F5344CB8AC3E}">
        <p14:creationId xmlns:p14="http://schemas.microsoft.com/office/powerpoint/2010/main" val="14078806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10510</TotalTime>
  <Words>1622</Words>
  <Application>Microsoft Macintosh PowerPoint</Application>
  <PresentationFormat>On-screen Show (4:3)</PresentationFormat>
  <Paragraphs>277</Paragraphs>
  <Slides>62</Slides>
  <Notes>10</Notes>
  <HiddenSlides>1</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Boxplot [Random Data; 3 times]</vt:lpstr>
      <vt:lpstr>Scatterplot</vt:lpstr>
      <vt:lpstr>Introduction</vt:lpstr>
      <vt:lpstr>What is Information Visualization?</vt:lpstr>
      <vt:lpstr>What is Information Visualization?</vt:lpstr>
      <vt:lpstr>Visualization  Success Stories</vt:lpstr>
      <vt:lpstr>The Power of Visualization</vt:lpstr>
      <vt:lpstr>The Power of Visualization</vt:lpstr>
      <vt:lpstr>Visualization  Success Story</vt:lpstr>
      <vt:lpstr>Visualization  Success Story</vt:lpstr>
      <vt:lpstr>Visualization  Success Story</vt:lpstr>
      <vt:lpstr>Visualization Success Story</vt:lpstr>
      <vt:lpstr>Visualization Success Story</vt:lpstr>
      <vt:lpstr>Create Your Own</vt:lpstr>
      <vt:lpstr>Create Your Own</vt:lpstr>
      <vt:lpstr>Create Your Own</vt:lpstr>
      <vt:lpstr>Purposes of Information Visualization</vt:lpstr>
      <vt:lpstr>PowerPoint Presentation</vt:lpstr>
      <vt:lpstr>PowerPoint Presentation</vt:lpstr>
      <vt:lpstr>Two Different Primary Goals: Two Different Types of Viz</vt:lpstr>
      <vt:lpstr>Two Different Primary Goals: Two Different Types of Viz</vt:lpstr>
      <vt:lpstr>Communication should:</vt:lpstr>
      <vt:lpstr>… But Remember:</vt:lpstr>
      <vt:lpstr>Taking The Viewer Into Account</vt:lpstr>
      <vt:lpstr>Design Process</vt:lpstr>
      <vt:lpstr>Key Questions to Ask about a Viz</vt:lpstr>
      <vt:lpstr>Holistic Design Goals for Information Visualization</vt:lpstr>
      <vt:lpstr>Case Study: The Journey of the TreeMap</vt:lpstr>
      <vt:lpstr>Early Treemap Applied to File System</vt:lpstr>
      <vt:lpstr>Treemap Problems</vt:lpstr>
      <vt:lpstr>Successful Application of Treemaps</vt:lpstr>
      <vt:lpstr>A Good Use of TreeMaps and Interactivity</vt:lpstr>
      <vt:lpstr>History Wired</vt:lpstr>
      <vt:lpstr>Analysis vs. Communication</vt:lpstr>
      <vt:lpstr>Other Treemaps</vt:lpstr>
      <vt:lpstr>Other Treemaps</vt:lpstr>
      <vt:lpstr>Other Treemaps</vt:lpstr>
      <vt:lpstr>Other Treemaps</vt:lpstr>
      <vt:lpstr>Open Issues</vt:lpstr>
      <vt:lpstr>PART II  Data Visualization Methods</vt:lpstr>
      <vt:lpstr>Too many data points?</vt:lpstr>
      <vt:lpstr>Query Dependent Coloring</vt:lpstr>
      <vt:lpstr>Chernoff-faces</vt:lpstr>
      <vt:lpstr>Stick Figures</vt:lpstr>
      <vt:lpstr>Stick Figures</vt:lpstr>
      <vt:lpstr>2D Graph Examples</vt:lpstr>
      <vt:lpstr>2D Graph Examples</vt:lpstr>
      <vt:lpstr>2D-Graph Drawings</vt:lpstr>
      <vt:lpstr>3D-Graph Drawing</vt:lpstr>
      <vt:lpstr>Graph-based Techniques</vt:lpstr>
      <vt:lpstr>Distortion Techniques</vt:lpstr>
      <vt:lpstr>Perspective Wall</vt:lpstr>
      <vt:lpstr>Table Lens</vt:lpstr>
      <vt:lpstr>Fisheye View</vt:lpstr>
      <vt:lpstr>Hyperbolic Tree</vt:lpstr>
      <vt:lpstr>3D Hyperbolic Representation</vt:lpstr>
      <vt:lpstr>Magic Lenses/Moveable Filter</vt:lpstr>
      <vt:lpstr>Dynamic/Interactive Linking &amp; Brushing</vt:lpstr>
      <vt:lpstr>Comparison by Keim</vt:lpstr>
      <vt:lpstr>Other relevant topics if this area interests you…</vt:lpstr>
      <vt:lpstr>Credits &amp; Additional Reading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289</cp:revision>
  <dcterms:created xsi:type="dcterms:W3CDTF">2013-10-07T16:54:34Z</dcterms:created>
  <dcterms:modified xsi:type="dcterms:W3CDTF">2014-01-31T00:28:40Z</dcterms:modified>
</cp:coreProperties>
</file>